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2.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23" r:id="rId2"/>
    <p:sldId id="257" r:id="rId3"/>
    <p:sldId id="304" r:id="rId4"/>
    <p:sldId id="305" r:id="rId5"/>
    <p:sldId id="313" r:id="rId6"/>
    <p:sldId id="314" r:id="rId7"/>
    <p:sldId id="277" r:id="rId8"/>
    <p:sldId id="306" r:id="rId9"/>
    <p:sldId id="307" r:id="rId10"/>
    <p:sldId id="308" r:id="rId11"/>
    <p:sldId id="309" r:id="rId12"/>
    <p:sldId id="310" r:id="rId13"/>
    <p:sldId id="311" r:id="rId14"/>
    <p:sldId id="312" r:id="rId15"/>
    <p:sldId id="315" r:id="rId16"/>
    <p:sldId id="316" r:id="rId17"/>
    <p:sldId id="319" r:id="rId18"/>
    <p:sldId id="317" r:id="rId19"/>
    <p:sldId id="320" r:id="rId20"/>
    <p:sldId id="318" r:id="rId21"/>
    <p:sldId id="321" r:id="rId22"/>
    <p:sldId id="32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9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Sheet1!$B$1</c:f>
              <c:strCache>
                <c:ptCount val="1"/>
                <c:pt idx="0">
                  <c:v>Multiparty Ultimatum Game</c:v>
                </c:pt>
              </c:strCache>
            </c:strRef>
          </c:tx>
          <c:invertIfNegative val="0"/>
          <c:cat>
            <c:strRef>
              <c:f>Sheet1!$A$2:$A$3</c:f>
              <c:strCache>
                <c:ptCount val="2"/>
                <c:pt idx="0">
                  <c:v>Largest Minimum Offer (Problem 1)</c:v>
                </c:pt>
                <c:pt idx="1">
                  <c:v>Smallest Minimum Offer (Problem 4)</c:v>
                </c:pt>
              </c:strCache>
            </c:strRef>
          </c:cat>
          <c:val>
            <c:numRef>
              <c:f>Sheet1!$B$2:$B$3</c:f>
              <c:numCache>
                <c:formatCode>General</c:formatCode>
                <c:ptCount val="2"/>
                <c:pt idx="0">
                  <c:v>8.4700000000000006</c:v>
                </c:pt>
                <c:pt idx="1">
                  <c:v>8.15</c:v>
                </c:pt>
              </c:numCache>
            </c:numRef>
          </c:val>
        </c:ser>
        <c:dLbls>
          <c:showLegendKey val="0"/>
          <c:showVal val="0"/>
          <c:showCatName val="0"/>
          <c:showSerName val="0"/>
          <c:showPercent val="0"/>
          <c:showBubbleSize val="0"/>
        </c:dLbls>
        <c:gapWidth val="150"/>
        <c:axId val="163223040"/>
        <c:axId val="163224576"/>
      </c:barChart>
      <c:catAx>
        <c:axId val="163223040"/>
        <c:scaling>
          <c:orientation val="minMax"/>
        </c:scaling>
        <c:delete val="0"/>
        <c:axPos val="b"/>
        <c:majorTickMark val="out"/>
        <c:minorTickMark val="none"/>
        <c:tickLblPos val="nextTo"/>
        <c:crossAx val="163224576"/>
        <c:crosses val="autoZero"/>
        <c:auto val="1"/>
        <c:lblAlgn val="ctr"/>
        <c:lblOffset val="100"/>
        <c:noMultiLvlLbl val="0"/>
      </c:catAx>
      <c:valAx>
        <c:axId val="163224576"/>
        <c:scaling>
          <c:orientation val="minMax"/>
          <c:min val="0"/>
        </c:scaling>
        <c:delete val="0"/>
        <c:axPos val="l"/>
        <c:majorGridlines/>
        <c:title>
          <c:tx>
            <c:rich>
              <a:bodyPr rot="-5400000" vert="horz"/>
              <a:lstStyle/>
              <a:p>
                <a:pPr>
                  <a:defRPr/>
                </a:pPr>
                <a:r>
                  <a:rPr lang="en-US" dirty="0" smtClean="0"/>
                  <a:t>Mean</a:t>
                </a:r>
                <a:r>
                  <a:rPr lang="en-US" baseline="0" dirty="0" smtClean="0"/>
                  <a:t> Offers to Each Player (in Dollars)</a:t>
                </a:r>
                <a:endParaRPr lang="en-US" dirty="0"/>
              </a:p>
            </c:rich>
          </c:tx>
          <c:layout/>
          <c:overlay val="0"/>
        </c:title>
        <c:numFmt formatCode="General" sourceLinked="1"/>
        <c:majorTickMark val="out"/>
        <c:minorTickMark val="none"/>
        <c:tickLblPos val="nextTo"/>
        <c:crossAx val="16322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Monty Hall</a:t>
            </a:r>
            <a:r>
              <a:rPr lang="en-US" baseline="0" dirty="0" smtClean="0"/>
              <a:t> Game</a:t>
            </a:r>
            <a:endParaRPr lang="en-US" dirty="0"/>
          </a:p>
        </c:rich>
      </c:tx>
      <c:layout/>
      <c:overlay val="0"/>
    </c:title>
    <c:autoTitleDeleted val="0"/>
    <c:plotArea>
      <c:layout/>
      <c:barChart>
        <c:barDir val="col"/>
        <c:grouping val="clustered"/>
        <c:varyColors val="0"/>
        <c:ser>
          <c:idx val="0"/>
          <c:order val="0"/>
          <c:tx>
            <c:strRef>
              <c:f>Sheet1!$B$1</c:f>
              <c:strCache>
                <c:ptCount val="1"/>
                <c:pt idx="0">
                  <c:v>Monty Hall Game</c:v>
                </c:pt>
              </c:strCache>
            </c:strRef>
          </c:tx>
          <c:invertIfNegative val="0"/>
          <c:cat>
            <c:strRef>
              <c:f>Sheet1!$A$2:$A$3</c:f>
              <c:strCache>
                <c:ptCount val="2"/>
                <c:pt idx="0">
                  <c:v>Problem 2 (Door Opens with Certainty)</c:v>
                </c:pt>
                <c:pt idx="1">
                  <c:v>Problem 5 (Door Opens if it Maximizes Chances of Losing)</c:v>
                </c:pt>
              </c:strCache>
            </c:strRef>
          </c:cat>
          <c:val>
            <c:numRef>
              <c:f>Sheet1!$B$2:$B$3</c:f>
              <c:numCache>
                <c:formatCode>General</c:formatCode>
                <c:ptCount val="2"/>
                <c:pt idx="0">
                  <c:v>41</c:v>
                </c:pt>
                <c:pt idx="1">
                  <c:v>79</c:v>
                </c:pt>
              </c:numCache>
            </c:numRef>
          </c:val>
        </c:ser>
        <c:dLbls>
          <c:showLegendKey val="0"/>
          <c:showVal val="0"/>
          <c:showCatName val="0"/>
          <c:showSerName val="0"/>
          <c:showPercent val="0"/>
          <c:showBubbleSize val="0"/>
        </c:dLbls>
        <c:gapWidth val="150"/>
        <c:axId val="163331456"/>
        <c:axId val="163341440"/>
      </c:barChart>
      <c:catAx>
        <c:axId val="163331456"/>
        <c:scaling>
          <c:orientation val="minMax"/>
        </c:scaling>
        <c:delete val="0"/>
        <c:axPos val="b"/>
        <c:majorTickMark val="out"/>
        <c:minorTickMark val="none"/>
        <c:tickLblPos val="nextTo"/>
        <c:crossAx val="163341440"/>
        <c:crosses val="autoZero"/>
        <c:auto val="1"/>
        <c:lblAlgn val="ctr"/>
        <c:lblOffset val="100"/>
        <c:noMultiLvlLbl val="0"/>
      </c:catAx>
      <c:valAx>
        <c:axId val="163341440"/>
        <c:scaling>
          <c:orientation val="minMax"/>
          <c:min val="0"/>
        </c:scaling>
        <c:delete val="0"/>
        <c:axPos val="l"/>
        <c:majorGridlines/>
        <c:title>
          <c:tx>
            <c:rich>
              <a:bodyPr rot="-5400000" vert="horz"/>
              <a:lstStyle/>
              <a:p>
                <a:pPr>
                  <a:defRPr/>
                </a:pPr>
                <a:r>
                  <a:rPr lang="en-US" dirty="0" smtClean="0"/>
                  <a:t>Percent of Participants Making Correct</a:t>
                </a:r>
                <a:r>
                  <a:rPr lang="en-US" baseline="0" dirty="0" smtClean="0"/>
                  <a:t> Decision</a:t>
                </a:r>
                <a:endParaRPr lang="en-US" dirty="0"/>
              </a:p>
            </c:rich>
          </c:tx>
          <c:layout/>
          <c:overlay val="0"/>
        </c:title>
        <c:numFmt formatCode="General" sourceLinked="1"/>
        <c:majorTickMark val="out"/>
        <c:minorTickMark val="none"/>
        <c:tickLblPos val="nextTo"/>
        <c:crossAx val="16333145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2E74D3-9160-4091-98C0-67BFFFCB3940}" type="datetimeFigureOut">
              <a:rPr lang="en-US" smtClean="0"/>
              <a:t>9/11/2012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F6327F-5E96-4E8A-92E8-519210FFF994}" type="slidenum">
              <a:rPr lang="en-US" smtClean="0"/>
              <a:t>‹#›</a:t>
            </a:fld>
            <a:endParaRPr lang="en-US"/>
          </a:p>
        </p:txBody>
      </p:sp>
    </p:spTree>
    <p:extLst>
      <p:ext uri="{BB962C8B-B14F-4D97-AF65-F5344CB8AC3E}">
        <p14:creationId xmlns:p14="http://schemas.microsoft.com/office/powerpoint/2010/main" val="3184694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baseline="0" dirty="0" smtClean="0"/>
          </a:p>
        </p:txBody>
      </p:sp>
      <p:sp>
        <p:nvSpPr>
          <p:cNvPr id="4" name="Slide Number Placeholder 3"/>
          <p:cNvSpPr>
            <a:spLocks noGrp="1"/>
          </p:cNvSpPr>
          <p:nvPr>
            <p:ph type="sldNum" sz="quarter" idx="10"/>
          </p:nvPr>
        </p:nvSpPr>
        <p:spPr/>
        <p:txBody>
          <a:bodyPr/>
          <a:lstStyle/>
          <a:p>
            <a:fld id="{E6F6327F-5E96-4E8A-92E8-519210FFF994}" type="slidenum">
              <a:rPr lang="en-US" smtClean="0"/>
              <a:t>1</a:t>
            </a:fld>
            <a:endParaRPr lang="en-US"/>
          </a:p>
        </p:txBody>
      </p:sp>
    </p:spTree>
    <p:extLst>
      <p:ext uri="{BB962C8B-B14F-4D97-AF65-F5344CB8AC3E}">
        <p14:creationId xmlns:p14="http://schemas.microsoft.com/office/powerpoint/2010/main" val="13812013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smtClean="0"/>
              <a:t>There are six forms of bounded awareness that we will cover in today’s discussion:</a:t>
            </a:r>
          </a:p>
          <a:p>
            <a:pPr marL="628650" lvl="1" indent="-171450">
              <a:buFontTx/>
              <a:buChar char="-"/>
            </a:pPr>
            <a:r>
              <a:rPr lang="en-US" dirty="0" err="1" smtClean="0"/>
              <a:t>Inattentional</a:t>
            </a:r>
            <a:r>
              <a:rPr lang="en-US" dirty="0" smtClean="0"/>
              <a:t> blindness to obvious information.</a:t>
            </a:r>
          </a:p>
          <a:p>
            <a:pPr marL="457200" lvl="1" indent="0">
              <a:buFontTx/>
              <a:buNone/>
            </a:pPr>
            <a:r>
              <a:rPr lang="en-US" dirty="0" smtClean="0"/>
              <a:t>-The failure to notice obvious changes in one’s environment.</a:t>
            </a:r>
          </a:p>
          <a:p>
            <a:pPr marL="457200" lvl="1" indent="0">
              <a:buFontTx/>
              <a:buNone/>
            </a:pPr>
            <a:r>
              <a:rPr lang="en-US" dirty="0" smtClean="0"/>
              <a:t>-The tendency to focus on only a part of the problem at hand.</a:t>
            </a:r>
          </a:p>
          <a:p>
            <a:pPr marL="457200" lvl="1" indent="0">
              <a:buFontTx/>
              <a:buNone/>
            </a:pPr>
            <a:r>
              <a:rPr lang="en-US" dirty="0" smtClean="0"/>
              <a:t>-Bounded awareness in groups.</a:t>
            </a:r>
          </a:p>
          <a:p>
            <a:pPr marL="457200" lvl="1" indent="0">
              <a:buFontTx/>
              <a:buNone/>
            </a:pPr>
            <a:r>
              <a:rPr lang="en-US" dirty="0" smtClean="0"/>
              <a:t>-Bounded awareness in strategic decisions.</a:t>
            </a:r>
          </a:p>
          <a:p>
            <a:pPr marL="457200" lvl="1" indent="0">
              <a:buFontTx/>
              <a:buNone/>
            </a:pPr>
            <a:r>
              <a:rPr lang="en-US" dirty="0" smtClean="0"/>
              <a:t>-Bounded awareness in auctions.</a:t>
            </a:r>
          </a:p>
        </p:txBody>
      </p:sp>
      <p:sp>
        <p:nvSpPr>
          <p:cNvPr id="4" name="Slide Number Placeholder 3"/>
          <p:cNvSpPr>
            <a:spLocks noGrp="1"/>
          </p:cNvSpPr>
          <p:nvPr>
            <p:ph type="sldNum" sz="quarter" idx="10"/>
          </p:nvPr>
        </p:nvSpPr>
        <p:spPr/>
        <p:txBody>
          <a:bodyPr/>
          <a:lstStyle/>
          <a:p>
            <a:fld id="{E6F6327F-5E96-4E8A-92E8-519210FFF994}" type="slidenum">
              <a:rPr lang="en-US" smtClean="0"/>
              <a:t>10</a:t>
            </a:fld>
            <a:endParaRPr lang="en-US"/>
          </a:p>
        </p:txBody>
      </p:sp>
    </p:spTree>
    <p:extLst>
      <p:ext uri="{BB962C8B-B14F-4D97-AF65-F5344CB8AC3E}">
        <p14:creationId xmlns:p14="http://schemas.microsoft.com/office/powerpoint/2010/main" val="34575549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Now,</a:t>
            </a:r>
            <a:r>
              <a:rPr lang="en-US" baseline="0" dirty="0" smtClean="0"/>
              <a:t> let’s discuss </a:t>
            </a:r>
            <a:r>
              <a:rPr lang="en-US" baseline="0" dirty="0" err="1" smtClean="0"/>
              <a:t>inattentional</a:t>
            </a:r>
            <a:r>
              <a:rPr lang="en-US" baseline="0" dirty="0" smtClean="0"/>
              <a:t> blindness.</a:t>
            </a:r>
          </a:p>
          <a:p>
            <a:pPr marL="171450" indent="-171450">
              <a:buFontTx/>
              <a:buChar char="-"/>
            </a:pPr>
            <a:r>
              <a:rPr lang="en-US" baseline="0" dirty="0" smtClean="0"/>
              <a:t>Try watching the following video and watch carefully for the number of times that the players on the court pass the basketball.</a:t>
            </a:r>
          </a:p>
          <a:p>
            <a:pPr marL="171450" indent="-171450">
              <a:buFontTx/>
              <a:buChar char="-"/>
            </a:pPr>
            <a:r>
              <a:rPr lang="en-US" baseline="0" dirty="0" smtClean="0"/>
              <a:t>Did you notice anything unusual?</a:t>
            </a:r>
          </a:p>
          <a:p>
            <a:pPr marL="171450" indent="-171450">
              <a:buFontTx/>
              <a:buChar char="-"/>
            </a:pPr>
            <a:r>
              <a:rPr lang="en-US" baseline="0" dirty="0" smtClean="0"/>
              <a:t>If not, try watching the video again but look for anything unusual.</a:t>
            </a:r>
          </a:p>
          <a:p>
            <a:pPr marL="171450" indent="-171450">
              <a:buFontTx/>
              <a:buChar char="-"/>
            </a:pPr>
            <a:r>
              <a:rPr lang="en-US" baseline="0" dirty="0" smtClean="0"/>
              <a:t>You should have noticed by now that a person in a gorilla costume walked through the middle of the players passing the basketball.</a:t>
            </a:r>
          </a:p>
          <a:p>
            <a:pPr marL="171450" indent="-171450">
              <a:buFontTx/>
              <a:buChar char="-"/>
            </a:pPr>
            <a:r>
              <a:rPr lang="en-US" baseline="0" dirty="0" smtClean="0"/>
              <a:t>However, you probably didn’t notice the first time that you watched the video because you were so focused on counting the number of times that the basketball was being passed.</a:t>
            </a:r>
          </a:p>
          <a:p>
            <a:pPr marL="171450" indent="-171450">
              <a:buFontTx/>
              <a:buChar char="-"/>
            </a:pPr>
            <a:r>
              <a:rPr lang="en-US" baseline="0" dirty="0" smtClean="0"/>
              <a:t>The general tendency to not notice what you aren’t looking for, even when you are looking directly at it, is called change blindness.</a:t>
            </a:r>
          </a:p>
          <a:p>
            <a:pPr marL="171450" indent="-171450">
              <a:buFontTx/>
              <a:buChar char="-"/>
            </a:pPr>
            <a:r>
              <a:rPr lang="en-US" baseline="0" dirty="0" smtClean="0"/>
              <a:t>Other examples of situations where </a:t>
            </a:r>
            <a:r>
              <a:rPr lang="en-US" baseline="0" dirty="0" err="1" smtClean="0"/>
              <a:t>inattentional</a:t>
            </a:r>
            <a:r>
              <a:rPr lang="en-US" baseline="0" dirty="0" smtClean="0"/>
              <a:t> blindness may be an issue:</a:t>
            </a:r>
          </a:p>
          <a:p>
            <a:pPr marL="628650" lvl="1" indent="-171450">
              <a:buFontTx/>
              <a:buChar char="-"/>
            </a:pPr>
            <a:r>
              <a:rPr lang="en-US" baseline="0" dirty="0" smtClean="0"/>
              <a:t>An airplane pilot failing to notice another plane on the runway as he is focused on his controls.</a:t>
            </a:r>
          </a:p>
          <a:p>
            <a:pPr marL="628650" lvl="1" indent="-171450">
              <a:buFontTx/>
              <a:buChar char="-"/>
            </a:pPr>
            <a:r>
              <a:rPr lang="en-US" baseline="0" dirty="0" smtClean="0"/>
              <a:t>A driver on their cellphone failing to notice another car in front of them.</a:t>
            </a:r>
          </a:p>
          <a:p>
            <a:pPr marL="628650" lvl="1" indent="-171450">
              <a:buFontTx/>
              <a:buChar char="-"/>
            </a:pPr>
            <a:r>
              <a:rPr lang="en-US" baseline="0" dirty="0" smtClean="0"/>
              <a:t>Completely not noticing something that your spouse told you while you were paying attention to something else.</a:t>
            </a:r>
          </a:p>
        </p:txBody>
      </p:sp>
      <p:sp>
        <p:nvSpPr>
          <p:cNvPr id="4" name="Slide Number Placeholder 3"/>
          <p:cNvSpPr>
            <a:spLocks noGrp="1"/>
          </p:cNvSpPr>
          <p:nvPr>
            <p:ph type="sldNum" sz="quarter" idx="10"/>
          </p:nvPr>
        </p:nvSpPr>
        <p:spPr/>
        <p:txBody>
          <a:bodyPr/>
          <a:lstStyle/>
          <a:p>
            <a:fld id="{E6F6327F-5E96-4E8A-92E8-519210FFF994}" type="slidenum">
              <a:rPr lang="en-US" smtClean="0"/>
              <a:t>11</a:t>
            </a:fld>
            <a:endParaRPr lang="en-US"/>
          </a:p>
        </p:txBody>
      </p:sp>
    </p:spTree>
    <p:extLst>
      <p:ext uri="{BB962C8B-B14F-4D97-AF65-F5344CB8AC3E}">
        <p14:creationId xmlns:p14="http://schemas.microsoft.com/office/powerpoint/2010/main" val="5237222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Much like in</a:t>
            </a:r>
            <a:r>
              <a:rPr lang="en-US" baseline="0" dirty="0" smtClean="0"/>
              <a:t> the case of </a:t>
            </a:r>
            <a:r>
              <a:rPr lang="en-US" baseline="0" dirty="0" err="1" smtClean="0"/>
              <a:t>inattentional</a:t>
            </a:r>
            <a:r>
              <a:rPr lang="en-US" baseline="0" dirty="0" smtClean="0"/>
              <a:t> blindness, we often fail to notice very obvious visual stimuli.</a:t>
            </a:r>
          </a:p>
          <a:p>
            <a:pPr marL="171450" indent="-171450">
              <a:buFontTx/>
              <a:buChar char="-"/>
            </a:pPr>
            <a:r>
              <a:rPr lang="en-US" baseline="0" dirty="0" smtClean="0"/>
              <a:t>However, in the case of change blindness, we often fail to notice very obvious changes in our environment, such as people changing.</a:t>
            </a:r>
          </a:p>
          <a:p>
            <a:pPr marL="628650" lvl="1" indent="-171450">
              <a:buFontTx/>
              <a:buChar char="-"/>
            </a:pPr>
            <a:r>
              <a:rPr lang="en-US" baseline="0" dirty="0" smtClean="0"/>
              <a:t>We often implicitly know that something strange is going on, but we fail to consciously notice environmental changes.</a:t>
            </a:r>
          </a:p>
          <a:p>
            <a:pPr marL="628650" lvl="1" indent="-171450">
              <a:buFontTx/>
              <a:buChar char="-"/>
            </a:pPr>
            <a:r>
              <a:rPr lang="en-US" baseline="0" dirty="0" smtClean="0"/>
              <a:t>The more subtle the change, the less likely we are to notice it.</a:t>
            </a:r>
          </a:p>
          <a:p>
            <a:pPr marL="171450" lvl="0" indent="-171450">
              <a:buFontTx/>
              <a:buChar char="-"/>
            </a:pPr>
            <a:r>
              <a:rPr lang="en-US" baseline="0" dirty="0" smtClean="0"/>
              <a:t>However, change blindness does not only occur for visual stimuli, but for a variety of important behaviors.</a:t>
            </a:r>
          </a:p>
          <a:p>
            <a:pPr marL="628650" lvl="1" indent="-171450">
              <a:buFontTx/>
              <a:buChar char="-"/>
            </a:pPr>
            <a:r>
              <a:rPr lang="en-US" baseline="0" dirty="0" smtClean="0"/>
              <a:t>For example, the auditor of a company may approve some statements that stretch the boundaries of ethical standards one year.</a:t>
            </a:r>
          </a:p>
          <a:p>
            <a:pPr marL="1085850" lvl="2" indent="-171450">
              <a:buFontTx/>
              <a:buChar char="-"/>
            </a:pPr>
            <a:r>
              <a:rPr lang="en-US" baseline="0" dirty="0" smtClean="0"/>
              <a:t>The next year, the auditor may approve statements that are clearly unethical and possibly illegal.</a:t>
            </a:r>
          </a:p>
          <a:p>
            <a:pPr marL="1085850" lvl="2" indent="-171450">
              <a:buFontTx/>
              <a:buChar char="-"/>
            </a:pPr>
            <a:r>
              <a:rPr lang="en-US" baseline="0" dirty="0" smtClean="0"/>
              <a:t>However, if the company changed from being completely ethical to performing blatantly illegal reporting practices the next year, the auditor may have been more likely to notice the change in reporting standards and to report the company for its illegal practices.</a:t>
            </a:r>
          </a:p>
          <a:p>
            <a:pPr marL="628650" lvl="1" indent="-171450">
              <a:buFontTx/>
              <a:buChar char="-"/>
            </a:pPr>
            <a:r>
              <a:rPr lang="en-US" baseline="0" dirty="0" smtClean="0"/>
              <a:t>Much like the accountant, we too are prone to a slippery slope of ethical behavior where we fail to notice that our behavior has become unethical over time because a series of decisions where we slightly bend an extra rule or two may accumulate to a point where we are blatantly breaking all of the rules, but we fail to notice that we are doing so.</a:t>
            </a:r>
          </a:p>
          <a:p>
            <a:pPr marL="171450" lvl="0" indent="-171450">
              <a:buFontTx/>
              <a:buChar char="-"/>
            </a:pPr>
            <a:endParaRPr lang="en-US" dirty="0"/>
          </a:p>
        </p:txBody>
      </p:sp>
      <p:sp>
        <p:nvSpPr>
          <p:cNvPr id="4" name="Slide Number Placeholder 3"/>
          <p:cNvSpPr>
            <a:spLocks noGrp="1"/>
          </p:cNvSpPr>
          <p:nvPr>
            <p:ph type="sldNum" sz="quarter" idx="10"/>
          </p:nvPr>
        </p:nvSpPr>
        <p:spPr/>
        <p:txBody>
          <a:bodyPr/>
          <a:lstStyle/>
          <a:p>
            <a:fld id="{E6F6327F-5E96-4E8A-92E8-519210FFF994}" type="slidenum">
              <a:rPr lang="en-US" smtClean="0"/>
              <a:t>12</a:t>
            </a:fld>
            <a:endParaRPr lang="en-US"/>
          </a:p>
        </p:txBody>
      </p:sp>
    </p:spTree>
    <p:extLst>
      <p:ext uri="{BB962C8B-B14F-4D97-AF65-F5344CB8AC3E}">
        <p14:creationId xmlns:p14="http://schemas.microsoft.com/office/powerpoint/2010/main" val="13865612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Tx/>
              <a:buChar char="-"/>
            </a:pPr>
            <a:r>
              <a:rPr lang="en-US" dirty="0" err="1" smtClean="0"/>
              <a:t>Focalism</a:t>
            </a:r>
            <a:r>
              <a:rPr lang="en-US" dirty="0" smtClean="0"/>
              <a:t> is the tendency to focus too much on a single event and to ignore other events that may be happening</a:t>
            </a:r>
            <a:r>
              <a:rPr lang="en-US" baseline="0" dirty="0" smtClean="0"/>
              <a:t> concurrently.</a:t>
            </a:r>
          </a:p>
          <a:p>
            <a:pPr marL="171450" lvl="0" indent="-171450">
              <a:buFontTx/>
              <a:buChar char="-"/>
            </a:pPr>
            <a:r>
              <a:rPr lang="en-US" baseline="0" dirty="0" smtClean="0"/>
              <a:t>Often, this may lead to us overestimating our own emotional reactions.</a:t>
            </a:r>
          </a:p>
          <a:p>
            <a:pPr marL="628650" lvl="1" indent="-171450">
              <a:buFontTx/>
              <a:buChar char="-"/>
            </a:pPr>
            <a:r>
              <a:rPr lang="en-US" baseline="0" dirty="0" smtClean="0"/>
              <a:t>For example, we often make what are known as affective forecasting errors where we overestimate the duration of our current emotional state. In fact, research has actually demonstrated that although most people think that they would enjoy television more without commercial breaks, they actually enjoy it more with commercial breaks because they overestimate how long their positive experience of watching a television show will last. Essentially, the enjoyment that people get from watching television shows declines over the course of the shows and commercial breaks allow them to experience a reinvigorated enthusiasm for the show when it returns from a commercial break.</a:t>
            </a:r>
          </a:p>
          <a:p>
            <a:pPr marL="628650" lvl="1" indent="-171450">
              <a:buFontTx/>
              <a:buChar char="-"/>
            </a:pPr>
            <a:r>
              <a:rPr lang="en-US" baseline="0" dirty="0" smtClean="0"/>
              <a:t>We also overweight the impact of focal information on our emotional state or our happiness. For example, Southern Californians and Midwesterners both believe that Californians are happier than Midwesterners, but when they are actually asked to indicate their subjective level of happiness individually, Southern Californians and Midwesterners are equally happy. Presumably, this is because people tend to think of the salient difference in the quality of weather between the two states while ignoring other considerations such as the cost of living or the traffic.</a:t>
            </a:r>
          </a:p>
          <a:p>
            <a:pPr marL="171450" lvl="0" indent="-171450">
              <a:buFontTx/>
              <a:buChar char="-"/>
            </a:pPr>
            <a:r>
              <a:rPr lang="en-US" baseline="0" dirty="0" smtClean="0"/>
              <a:t>We also tend to overestimate the probability of focal events occurring. This tendency becomes particularly prevalent as we consider more events.</a:t>
            </a:r>
          </a:p>
          <a:p>
            <a:pPr marL="628650" lvl="1" indent="-171450">
              <a:buFontTx/>
              <a:buChar char="-"/>
            </a:pPr>
            <a:r>
              <a:rPr lang="en-US" baseline="0" dirty="0" smtClean="0"/>
              <a:t>For example, even though people estimating the probability of various basketball teams winning the NBA Finals, their probability estimates should all add to 100. However, this is often not the case and as people consider a larger subset of teams, these errors increase.</a:t>
            </a:r>
          </a:p>
          <a:p>
            <a:pPr marL="628650" lvl="1" indent="-171450">
              <a:buFontTx/>
              <a:buChar char="-"/>
            </a:pPr>
            <a:r>
              <a:rPr lang="en-US" baseline="0" dirty="0" smtClean="0"/>
              <a:t>In one study, people estimated the probability of the 1995 NBA champion coming from either a specific conference, division, or team.</a:t>
            </a:r>
          </a:p>
          <a:p>
            <a:pPr marL="1085850" lvl="2" indent="-171450">
              <a:buFontTx/>
              <a:buChar char="-"/>
            </a:pPr>
            <a:r>
              <a:rPr lang="en-US" baseline="0" dirty="0" smtClean="0"/>
              <a:t>When asked to estimate the probability of the NBA champion coming from each of two conferences, he average set of estimates totaled to 102%.</a:t>
            </a:r>
          </a:p>
          <a:p>
            <a:pPr marL="1085850" lvl="2" indent="-171450">
              <a:buFontTx/>
              <a:buChar char="-"/>
            </a:pPr>
            <a:r>
              <a:rPr lang="en-US" baseline="0" dirty="0" smtClean="0"/>
              <a:t>When asked to estimate the probability of the NBA </a:t>
            </a:r>
            <a:r>
              <a:rPr lang="en-US" baseline="0" dirty="0" err="1" smtClean="0"/>
              <a:t>chapion</a:t>
            </a:r>
            <a:r>
              <a:rPr lang="en-US" baseline="0" dirty="0" smtClean="0"/>
              <a:t> coming from each of four divisions, the average set of estimates totaled to 141%.</a:t>
            </a:r>
          </a:p>
          <a:p>
            <a:pPr marL="1085850" lvl="2" indent="-171450">
              <a:buFontTx/>
              <a:buChar char="-"/>
            </a:pPr>
            <a:r>
              <a:rPr lang="en-US" baseline="0" dirty="0" smtClean="0"/>
              <a:t>When asked to estimate the probability of the NBA champion being each of eight remaining teams in the playoffs, the average set of estimates totaled 218%.</a:t>
            </a:r>
          </a:p>
          <a:p>
            <a:pPr marL="628650" lvl="1" indent="-171450">
              <a:buFontTx/>
              <a:buChar char="-"/>
            </a:pPr>
            <a:r>
              <a:rPr lang="en-US" baseline="0" dirty="0" smtClean="0"/>
              <a:t>Doctors also make similar mistakes, as one study asking them to estimate the probability that a patient had each of four possible diagnoses, the sum of their estimates totaled to more than 100%.</a:t>
            </a:r>
          </a:p>
          <a:p>
            <a:pPr marL="628650" lvl="1" indent="-171450">
              <a:buFontTx/>
              <a:buChar char="-"/>
            </a:pPr>
            <a:r>
              <a:rPr lang="en-US" baseline="0" dirty="0" smtClean="0"/>
              <a:t>Clearly, as more different events are considered, people became more likely to overestimate the probability of a focal event occurring. </a:t>
            </a:r>
          </a:p>
          <a:p>
            <a:pPr marL="628650" lvl="1" indent="-171450">
              <a:buFontTx/>
              <a:buChar char="-"/>
            </a:pPr>
            <a:r>
              <a:rPr lang="en-US" baseline="0" dirty="0" smtClean="0"/>
              <a:t>Sadly, the tendency to focus on focal events has resulted in </a:t>
            </a:r>
            <a:r>
              <a:rPr lang="en-US" baseline="0" dirty="0" err="1" smtClean="0"/>
              <a:t>tradjedy</a:t>
            </a:r>
            <a:r>
              <a:rPr lang="en-US" baseline="0" dirty="0" smtClean="0"/>
              <a:t>.</a:t>
            </a:r>
          </a:p>
          <a:p>
            <a:pPr marL="1085850" lvl="2" indent="-171450">
              <a:buFontTx/>
              <a:buChar char="-"/>
            </a:pPr>
            <a:r>
              <a:rPr lang="en-US" baseline="0" dirty="0" smtClean="0"/>
              <a:t>In the case of the 1986 crash of the </a:t>
            </a:r>
            <a:r>
              <a:rPr lang="en-US" i="1" baseline="0" dirty="0" smtClean="0"/>
              <a:t>Challenger</a:t>
            </a:r>
            <a:r>
              <a:rPr lang="en-US" baseline="0" dirty="0" smtClean="0"/>
              <a:t> spacecraft, engineers falsely concluded that there was no relationship between the launching temperature of a shuttle and the probability of O-ring failure.</a:t>
            </a:r>
          </a:p>
          <a:p>
            <a:pPr marL="1085850" lvl="2" indent="-171450">
              <a:buFontTx/>
              <a:buChar char="-"/>
            </a:pPr>
            <a:r>
              <a:rPr lang="en-US" baseline="0" dirty="0" smtClean="0"/>
              <a:t>However, they made this decision by only looking at the lack of a clear relationship on 7 launches where O-ring failure had occurred.</a:t>
            </a:r>
          </a:p>
          <a:p>
            <a:pPr marL="1085850" lvl="2" indent="-171450">
              <a:buFontTx/>
              <a:buChar char="-"/>
            </a:pPr>
            <a:r>
              <a:rPr lang="en-US" baseline="0" dirty="0" smtClean="0"/>
              <a:t>Had they looked at the entire set of 24 test launches that included successful launches with no O-ring failure, they would have likely concluded that O-ring failure was not only associated with low launching temperatures, but was a near certainty given the planned launch temperature of the shuttle that eventually exploded upon takeoff.</a:t>
            </a:r>
          </a:p>
        </p:txBody>
      </p:sp>
      <p:sp>
        <p:nvSpPr>
          <p:cNvPr id="4" name="Slide Number Placeholder 3"/>
          <p:cNvSpPr>
            <a:spLocks noGrp="1"/>
          </p:cNvSpPr>
          <p:nvPr>
            <p:ph type="sldNum" sz="quarter" idx="10"/>
          </p:nvPr>
        </p:nvSpPr>
        <p:spPr/>
        <p:txBody>
          <a:bodyPr/>
          <a:lstStyle/>
          <a:p>
            <a:fld id="{E6F6327F-5E96-4E8A-92E8-519210FFF994}" type="slidenum">
              <a:rPr lang="en-US" smtClean="0"/>
              <a:t>13</a:t>
            </a:fld>
            <a:endParaRPr lang="en-US"/>
          </a:p>
        </p:txBody>
      </p:sp>
    </p:spTree>
    <p:extLst>
      <p:ext uri="{BB962C8B-B14F-4D97-AF65-F5344CB8AC3E}">
        <p14:creationId xmlns:p14="http://schemas.microsoft.com/office/powerpoint/2010/main" val="13865612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Tx/>
              <a:buChar char="-"/>
            </a:pPr>
            <a:r>
              <a:rPr lang="en-US" baseline="0" dirty="0" smtClean="0"/>
              <a:t>Group decision-making is a key aspect of organizations.</a:t>
            </a:r>
          </a:p>
          <a:p>
            <a:pPr marL="171450" lvl="0" indent="-171450">
              <a:buFontTx/>
              <a:buChar char="-"/>
            </a:pPr>
            <a:r>
              <a:rPr lang="en-US" baseline="0" dirty="0" smtClean="0"/>
              <a:t>Groups tend to consider information that is explicitly mentioned and shared by individuals.</a:t>
            </a:r>
          </a:p>
          <a:p>
            <a:pPr marL="628650" lvl="1" indent="-171450">
              <a:buFontTx/>
              <a:buChar char="-"/>
            </a:pPr>
            <a:r>
              <a:rPr lang="en-US" baseline="0" dirty="0" smtClean="0"/>
              <a:t>As a result, groups should allow people to pool information together to gather all of the relevant information about a problem before arriving at an optimal solution.</a:t>
            </a:r>
          </a:p>
          <a:p>
            <a:pPr marL="628650" lvl="1" indent="-171450">
              <a:buFontTx/>
              <a:buChar char="-"/>
            </a:pPr>
            <a:r>
              <a:rPr lang="en-US" baseline="0" dirty="0" smtClean="0"/>
              <a:t>However, people often fail to share the information that they uniquely hold and information that all group members share tends to be discussed.</a:t>
            </a:r>
          </a:p>
          <a:p>
            <a:pPr marL="1085850" lvl="2" indent="-171450">
              <a:buFontTx/>
              <a:buChar char="-"/>
            </a:pPr>
            <a:r>
              <a:rPr lang="en-US" baseline="0" dirty="0" smtClean="0"/>
              <a:t>This results in groups making decisions that drastically differ from the decisions that individuals with full information would make.</a:t>
            </a:r>
          </a:p>
          <a:p>
            <a:pPr marL="1085850" lvl="2" indent="-171450">
              <a:buFontTx/>
              <a:buChar char="-"/>
            </a:pPr>
            <a:r>
              <a:rPr lang="en-US" baseline="0" dirty="0" smtClean="0"/>
              <a:t>When information is split among the individuals within a group, groups make very different decisions than groups where all members have the same information about a problem.</a:t>
            </a:r>
          </a:p>
          <a:p>
            <a:pPr marL="628650" lvl="1" indent="-171450">
              <a:buFontTx/>
              <a:buChar char="-"/>
            </a:pPr>
            <a:r>
              <a:rPr lang="en-US" baseline="0" dirty="0" smtClean="0"/>
              <a:t>In order to capitalize on the full potential of groups to allow individual members to pool unique information so that the group can gather all of the relevant information to solving a problem, groups should emphasize the value of unique information and identify experts on particular topics who are responsible for sharing information that they are the most likely to uniquely hold about a problem.</a:t>
            </a:r>
          </a:p>
        </p:txBody>
      </p:sp>
      <p:sp>
        <p:nvSpPr>
          <p:cNvPr id="4" name="Slide Number Placeholder 3"/>
          <p:cNvSpPr>
            <a:spLocks noGrp="1"/>
          </p:cNvSpPr>
          <p:nvPr>
            <p:ph type="sldNum" sz="quarter" idx="10"/>
          </p:nvPr>
        </p:nvSpPr>
        <p:spPr/>
        <p:txBody>
          <a:bodyPr/>
          <a:lstStyle/>
          <a:p>
            <a:fld id="{E6F6327F-5E96-4E8A-92E8-519210FFF994}" type="slidenum">
              <a:rPr lang="en-US" smtClean="0"/>
              <a:t>14</a:t>
            </a:fld>
            <a:endParaRPr lang="en-US"/>
          </a:p>
        </p:txBody>
      </p:sp>
    </p:spTree>
    <p:extLst>
      <p:ext uri="{BB962C8B-B14F-4D97-AF65-F5344CB8AC3E}">
        <p14:creationId xmlns:p14="http://schemas.microsoft.com/office/powerpoint/2010/main" val="13865612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Tx/>
              <a:buChar char="-"/>
            </a:pPr>
            <a:r>
              <a:rPr lang="en-US" baseline="0" dirty="0" smtClean="0"/>
              <a:t>Two ways that we often suffer from bounded awareness in strategic settings:</a:t>
            </a:r>
          </a:p>
          <a:p>
            <a:pPr marL="628650" lvl="1" indent="-171450">
              <a:buFontTx/>
              <a:buChar char="-"/>
            </a:pPr>
            <a:r>
              <a:rPr lang="en-US" baseline="0" dirty="0" smtClean="0"/>
              <a:t>Our knowledge of subtle changes in the rules to games.</a:t>
            </a:r>
          </a:p>
          <a:p>
            <a:pPr marL="628650" lvl="1" indent="-171450">
              <a:buFontTx/>
              <a:buChar char="-"/>
            </a:pPr>
            <a:r>
              <a:rPr lang="en-US" baseline="0" dirty="0" smtClean="0"/>
              <a:t>Our consideration of the decision making process of others.</a:t>
            </a:r>
          </a:p>
          <a:p>
            <a:pPr marL="171450" lvl="0" indent="-171450">
              <a:buFontTx/>
              <a:buChar char="-"/>
            </a:pPr>
            <a:r>
              <a:rPr lang="en-US" baseline="0" dirty="0" smtClean="0"/>
              <a:t>To illustrate these issues, we will revisit some of the problems that you attempted to solve earlier.</a:t>
            </a:r>
          </a:p>
        </p:txBody>
      </p:sp>
      <p:sp>
        <p:nvSpPr>
          <p:cNvPr id="4" name="Slide Number Placeholder 3"/>
          <p:cNvSpPr>
            <a:spLocks noGrp="1"/>
          </p:cNvSpPr>
          <p:nvPr>
            <p:ph type="sldNum" sz="quarter" idx="10"/>
          </p:nvPr>
        </p:nvSpPr>
        <p:spPr/>
        <p:txBody>
          <a:bodyPr/>
          <a:lstStyle/>
          <a:p>
            <a:fld id="{E6F6327F-5E96-4E8A-92E8-519210FFF994}" type="slidenum">
              <a:rPr lang="en-US" smtClean="0"/>
              <a:t>15</a:t>
            </a:fld>
            <a:endParaRPr lang="en-US"/>
          </a:p>
        </p:txBody>
      </p:sp>
    </p:spTree>
    <p:extLst>
      <p:ext uri="{BB962C8B-B14F-4D97-AF65-F5344CB8AC3E}">
        <p14:creationId xmlns:p14="http://schemas.microsoft.com/office/powerpoint/2010/main" val="13865612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Tx/>
              <a:buChar char="-"/>
            </a:pPr>
            <a:r>
              <a:rPr lang="en-US" baseline="0" dirty="0" smtClean="0"/>
              <a:t>Let’s consider problems 1 and 4, which are both Multiparty Ultimatum games. Though the problems appear very similar on the surface, they have a crucial difference in rules:</a:t>
            </a:r>
          </a:p>
          <a:p>
            <a:pPr marL="628650" lvl="1" indent="-171450">
              <a:buFontTx/>
              <a:buChar char="-"/>
            </a:pPr>
            <a:r>
              <a:rPr lang="en-US" baseline="0" dirty="0" smtClean="0"/>
              <a:t>In Problem 1, the greatest minimum acceptance price of the other players is used to determine whether Player 1’s allocation is paid out or whether $0 is paid out.</a:t>
            </a:r>
          </a:p>
          <a:p>
            <a:pPr marL="628650" lvl="1" indent="-171450">
              <a:buFontTx/>
              <a:buChar char="-"/>
            </a:pPr>
            <a:r>
              <a:rPr lang="en-US" baseline="0" dirty="0" smtClean="0"/>
              <a:t>However, in Problem 2, the smallest minimum acceptance price of the other players is used to determine whether Player 1’s allocation is paid out or whether $0 is paid out.</a:t>
            </a:r>
          </a:p>
          <a:p>
            <a:pPr marL="171450" lvl="0" indent="-171450">
              <a:buFontTx/>
              <a:buChar char="-"/>
            </a:pPr>
            <a:r>
              <a:rPr lang="en-US" baseline="0" dirty="0" smtClean="0"/>
              <a:t>In this game, there tend to be two dominant preferences amongst players: complete fairness ($10 to everybody) or at least getting something ($1 is better than nothing).</a:t>
            </a:r>
          </a:p>
          <a:p>
            <a:pPr marL="171450" lvl="0" indent="-171450">
              <a:buFontTx/>
              <a:buChar char="-"/>
            </a:pPr>
            <a:r>
              <a:rPr lang="en-US" baseline="0" dirty="0" smtClean="0"/>
              <a:t>This information could be used to estimate the optimal allocation for the game, but players often overestimate probabilities.</a:t>
            </a:r>
          </a:p>
          <a:p>
            <a:pPr marL="171450" lvl="0" indent="-171450">
              <a:buFontTx/>
              <a:buChar char="-"/>
            </a:pPr>
            <a:r>
              <a:rPr lang="en-US" baseline="0" dirty="0" smtClean="0"/>
              <a:t>In Problem 1, the key question is whether every player will ask for less than $10, as it is probably unlikely that they will all ask for $1. </a:t>
            </a:r>
          </a:p>
          <a:p>
            <a:pPr marL="628650" lvl="1" indent="-171450">
              <a:buFontTx/>
              <a:buChar char="-"/>
            </a:pPr>
            <a:r>
              <a:rPr lang="en-US" baseline="0" dirty="0" smtClean="0"/>
              <a:t>Because people overestimate the probability of joint events occurring, they often overestimate the probability that all players will ask for less than $10.</a:t>
            </a:r>
          </a:p>
          <a:p>
            <a:pPr marL="628650" lvl="1" indent="-171450">
              <a:buFontTx/>
              <a:buChar char="-"/>
            </a:pPr>
            <a:r>
              <a:rPr lang="en-US" baseline="0" dirty="0" smtClean="0"/>
              <a:t>This often results in them making too low of offers and earning $0.</a:t>
            </a:r>
          </a:p>
          <a:p>
            <a:pPr marL="171450" lvl="0" indent="-171450">
              <a:buFontTx/>
              <a:buChar char="-"/>
            </a:pPr>
            <a:r>
              <a:rPr lang="en-US" baseline="0" dirty="0" smtClean="0"/>
              <a:t>In Problem 2, the key question is whether at least one player will ask for $1.</a:t>
            </a:r>
          </a:p>
          <a:p>
            <a:pPr marL="628650" lvl="1" indent="-171450">
              <a:buFontTx/>
              <a:buChar char="-"/>
            </a:pPr>
            <a:r>
              <a:rPr lang="en-US" baseline="0" dirty="0" smtClean="0"/>
              <a:t>However, because people underestimate the probability of at least one player accepting $1, they often offer too much.</a:t>
            </a:r>
          </a:p>
          <a:p>
            <a:pPr marL="628650" lvl="1" indent="-171450">
              <a:buFontTx/>
              <a:buChar char="-"/>
            </a:pPr>
            <a:r>
              <a:rPr lang="en-US" baseline="0" dirty="0" smtClean="0"/>
              <a:t>This results in them giving up too much in the context in the game.</a:t>
            </a:r>
          </a:p>
          <a:p>
            <a:pPr marL="171450" lvl="0" indent="-171450">
              <a:buFontTx/>
              <a:buChar char="-"/>
            </a:pPr>
            <a:r>
              <a:rPr lang="en-US" baseline="0" dirty="0" smtClean="0"/>
              <a:t>Clearly, a minor change in the rules of this game drastically changes the profit-maximizing offers that Player 1 should make.</a:t>
            </a:r>
          </a:p>
        </p:txBody>
      </p:sp>
      <p:sp>
        <p:nvSpPr>
          <p:cNvPr id="4" name="Slide Number Placeholder 3"/>
          <p:cNvSpPr>
            <a:spLocks noGrp="1"/>
          </p:cNvSpPr>
          <p:nvPr>
            <p:ph type="sldNum" sz="quarter" idx="10"/>
          </p:nvPr>
        </p:nvSpPr>
        <p:spPr/>
        <p:txBody>
          <a:bodyPr/>
          <a:lstStyle/>
          <a:p>
            <a:fld id="{E6F6327F-5E96-4E8A-92E8-519210FFF994}" type="slidenum">
              <a:rPr lang="en-US" smtClean="0"/>
              <a:t>16</a:t>
            </a:fld>
            <a:endParaRPr lang="en-US"/>
          </a:p>
        </p:txBody>
      </p:sp>
    </p:spTree>
    <p:extLst>
      <p:ext uri="{BB962C8B-B14F-4D97-AF65-F5344CB8AC3E}">
        <p14:creationId xmlns:p14="http://schemas.microsoft.com/office/powerpoint/2010/main" val="13865612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Tx/>
              <a:buChar char="-"/>
            </a:pPr>
            <a:r>
              <a:rPr lang="en-US" i="0" baseline="0" dirty="0" smtClean="0"/>
              <a:t>Here are some actual results from research using the Multiparty Ultimatum game.</a:t>
            </a:r>
          </a:p>
          <a:p>
            <a:pPr marL="171450" lvl="0" indent="-171450">
              <a:buFontTx/>
              <a:buChar char="-"/>
            </a:pPr>
            <a:r>
              <a:rPr lang="en-US" i="0" baseline="0" dirty="0" smtClean="0"/>
              <a:t>As you can see, despite the two problems containing a key difference in details, participants offered about the same amount across both studies.</a:t>
            </a:r>
          </a:p>
          <a:p>
            <a:pPr marL="171450" lvl="0" indent="-171450">
              <a:buFontTx/>
              <a:buChar char="-"/>
            </a:pPr>
            <a:r>
              <a:rPr lang="en-US" i="0" baseline="0" dirty="0" smtClean="0"/>
              <a:t>This means that in Problem 1, many made low ball offers and made nothing while in Problem 4, many missed an opportunity to capitalize on a key opportunity to make a lot of money.</a:t>
            </a:r>
          </a:p>
        </p:txBody>
      </p:sp>
      <p:sp>
        <p:nvSpPr>
          <p:cNvPr id="4" name="Slide Number Placeholder 3"/>
          <p:cNvSpPr>
            <a:spLocks noGrp="1"/>
          </p:cNvSpPr>
          <p:nvPr>
            <p:ph type="sldNum" sz="quarter" idx="10"/>
          </p:nvPr>
        </p:nvSpPr>
        <p:spPr/>
        <p:txBody>
          <a:bodyPr/>
          <a:lstStyle/>
          <a:p>
            <a:fld id="{E6F6327F-5E96-4E8A-92E8-519210FFF994}" type="slidenum">
              <a:rPr lang="en-US" smtClean="0"/>
              <a:t>17</a:t>
            </a:fld>
            <a:endParaRPr lang="en-US"/>
          </a:p>
        </p:txBody>
      </p:sp>
    </p:spTree>
    <p:extLst>
      <p:ext uri="{BB962C8B-B14F-4D97-AF65-F5344CB8AC3E}">
        <p14:creationId xmlns:p14="http://schemas.microsoft.com/office/powerpoint/2010/main" val="13865612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Tx/>
              <a:buChar char="-"/>
            </a:pPr>
            <a:r>
              <a:rPr lang="en-US" baseline="0" dirty="0" smtClean="0"/>
              <a:t>Let’s consider Problems 2 and 5. These are different versions of what is known as the Monty Hall problem, which is named after the host of </a:t>
            </a:r>
            <a:r>
              <a:rPr lang="en-US" i="1" baseline="0" dirty="0" smtClean="0"/>
              <a:t>Let’s Make a Deal</a:t>
            </a:r>
            <a:r>
              <a:rPr lang="en-US" i="0" baseline="0" dirty="0" smtClean="0"/>
              <a:t> and two potential dominant strategies that he could have used in deciding whether to reveal a door with no prize or not to reveal any door in the classic game show that parallels this computer game.</a:t>
            </a:r>
          </a:p>
          <a:p>
            <a:pPr marL="171450" lvl="0" indent="-171450">
              <a:buFontTx/>
              <a:buChar char="-"/>
            </a:pPr>
            <a:r>
              <a:rPr lang="en-US" i="0" baseline="0" dirty="0" smtClean="0"/>
              <a:t>Once again, we have two problems with very subtle differences between them.</a:t>
            </a:r>
          </a:p>
          <a:p>
            <a:pPr marL="628650" lvl="1" indent="-171450">
              <a:buFontTx/>
              <a:buChar char="-"/>
            </a:pPr>
            <a:r>
              <a:rPr lang="en-US" i="0" baseline="0" dirty="0" smtClean="0"/>
              <a:t>In Problem 1, a box without a prize always opens.</a:t>
            </a:r>
          </a:p>
          <a:p>
            <a:pPr marL="628650" lvl="1" indent="-171450">
              <a:buFontTx/>
              <a:buChar char="-"/>
            </a:pPr>
            <a:r>
              <a:rPr lang="en-US" i="0" baseline="0" dirty="0" smtClean="0"/>
              <a:t>In Problem 5, a box without a prize only opens if it minimizes the chances of the player winning a prize.</a:t>
            </a:r>
          </a:p>
          <a:p>
            <a:pPr marL="171450" lvl="0" indent="-171450">
              <a:buFontTx/>
              <a:buChar char="-"/>
            </a:pPr>
            <a:r>
              <a:rPr lang="en-US" i="0" baseline="0" dirty="0" smtClean="0"/>
              <a:t>In Problem 2, we know that a box will always be revealed with no prize. This provides useful information:</a:t>
            </a:r>
          </a:p>
          <a:p>
            <a:pPr marL="628650" lvl="1" indent="-171450">
              <a:buFontTx/>
              <a:buChar char="-"/>
            </a:pPr>
            <a:r>
              <a:rPr lang="en-US" i="0" baseline="0" dirty="0" smtClean="0"/>
              <a:t>It provides no information about the probability of the chosen box containing the prize because its probability remains at 1/3 since we already know at the outset that a box with no prize will be opened.</a:t>
            </a:r>
          </a:p>
          <a:p>
            <a:pPr marL="628650" lvl="1" indent="-171450">
              <a:buFontTx/>
              <a:buChar char="-"/>
            </a:pPr>
            <a:r>
              <a:rPr lang="en-US" i="0" baseline="0" dirty="0" smtClean="0"/>
              <a:t>However, it provides us with useful information about the final remaining unopened box. </a:t>
            </a:r>
          </a:p>
          <a:p>
            <a:pPr marL="1085850" lvl="2" indent="-171450">
              <a:buFontTx/>
              <a:buChar char="-"/>
            </a:pPr>
            <a:r>
              <a:rPr lang="en-US" i="0" baseline="0" dirty="0" smtClean="0"/>
              <a:t>At the start of the game, all boxes have a 1/3 probability of containing the prize.</a:t>
            </a:r>
          </a:p>
          <a:p>
            <a:pPr marL="1085850" lvl="2" indent="-171450">
              <a:buFontTx/>
              <a:buChar char="-"/>
            </a:pPr>
            <a:r>
              <a:rPr lang="en-US" i="0" baseline="0" dirty="0" smtClean="0"/>
              <a:t>However, because we know that probability of the chosen box containing the prize has remained at 1/3, we know that the only remaining box must have a 2/3 probability of containing the prize.</a:t>
            </a:r>
          </a:p>
          <a:p>
            <a:pPr marL="1085850" lvl="2" indent="-171450">
              <a:buFontTx/>
              <a:buChar char="-"/>
            </a:pPr>
            <a:r>
              <a:rPr lang="en-US" i="0" baseline="0" dirty="0" smtClean="0"/>
              <a:t>Thus, we should always switch boxes in this version of the game.</a:t>
            </a:r>
          </a:p>
          <a:p>
            <a:pPr marL="171450" lvl="0" indent="-171450">
              <a:buFontTx/>
              <a:buChar char="-"/>
            </a:pPr>
            <a:r>
              <a:rPr lang="en-US" i="0" baseline="0" dirty="0" smtClean="0"/>
              <a:t>In Problem 5, we know that a box with no prize will be opened if it maximizes the probability of Player 2 losing the game.</a:t>
            </a:r>
          </a:p>
          <a:p>
            <a:pPr marL="171450" lvl="0" indent="-171450">
              <a:buFontTx/>
              <a:buChar char="-"/>
            </a:pPr>
            <a:r>
              <a:rPr lang="en-US" i="0" baseline="0" dirty="0" smtClean="0"/>
              <a:t>This also provides us with important information.</a:t>
            </a:r>
          </a:p>
          <a:p>
            <a:pPr marL="628650" lvl="1" indent="-171450">
              <a:buFontTx/>
              <a:buChar char="-"/>
            </a:pPr>
            <a:r>
              <a:rPr lang="en-US" i="0" baseline="0" dirty="0" smtClean="0"/>
              <a:t>If a player picks a box with no prize at the start of the game, then the maximizing strategy for the computer is to not open a box and to end the game rate there.</a:t>
            </a:r>
          </a:p>
          <a:p>
            <a:pPr marL="628650" lvl="1" indent="-171450">
              <a:buFontTx/>
              <a:buChar char="-"/>
            </a:pPr>
            <a:r>
              <a:rPr lang="en-US" i="0" baseline="0" dirty="0" smtClean="0"/>
              <a:t>However, if the player picks a box with the prize at the start of the game, then the maximizing strategy for the computer is to reveal a box and allow the player the opportunity to switch out of hopes that the player will switch from a prize-containing box.</a:t>
            </a:r>
          </a:p>
          <a:p>
            <a:pPr marL="628650" lvl="1" indent="-171450">
              <a:buFontTx/>
              <a:buChar char="-"/>
            </a:pPr>
            <a:r>
              <a:rPr lang="en-US" i="0" baseline="0" dirty="0" smtClean="0"/>
              <a:t>Thus, the fact that a box has been opened means that the player has selected a prize-containing box and should always keep it.</a:t>
            </a:r>
          </a:p>
        </p:txBody>
      </p:sp>
      <p:sp>
        <p:nvSpPr>
          <p:cNvPr id="4" name="Slide Number Placeholder 3"/>
          <p:cNvSpPr>
            <a:spLocks noGrp="1"/>
          </p:cNvSpPr>
          <p:nvPr>
            <p:ph type="sldNum" sz="quarter" idx="10"/>
          </p:nvPr>
        </p:nvSpPr>
        <p:spPr/>
        <p:txBody>
          <a:bodyPr/>
          <a:lstStyle/>
          <a:p>
            <a:fld id="{E6F6327F-5E96-4E8A-92E8-519210FFF994}" type="slidenum">
              <a:rPr lang="en-US" smtClean="0"/>
              <a:t>18</a:t>
            </a:fld>
            <a:endParaRPr lang="en-US"/>
          </a:p>
        </p:txBody>
      </p:sp>
    </p:spTree>
    <p:extLst>
      <p:ext uri="{BB962C8B-B14F-4D97-AF65-F5344CB8AC3E}">
        <p14:creationId xmlns:p14="http://schemas.microsoft.com/office/powerpoint/2010/main" val="13865612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Tx/>
              <a:buChar char="-"/>
            </a:pPr>
            <a:r>
              <a:rPr lang="en-US" i="0" baseline="0" dirty="0" smtClean="0"/>
              <a:t>As you can see, many participants fail to make the correct decision in Problem 2. Though people should choose another box, the majority of people keep the same box even though the other box has double the probability of containing the prize.</a:t>
            </a:r>
          </a:p>
          <a:p>
            <a:pPr marL="171450" lvl="0" indent="-171450">
              <a:buFontTx/>
              <a:buChar char="-"/>
            </a:pPr>
            <a:r>
              <a:rPr lang="en-US" i="0" baseline="0" dirty="0" smtClean="0"/>
              <a:t>In problem 5, people seem to be much better at correctly keeping the same door.</a:t>
            </a:r>
          </a:p>
          <a:p>
            <a:pPr marL="171450" lvl="0" indent="-171450">
              <a:buFontTx/>
              <a:buChar char="-"/>
            </a:pPr>
            <a:r>
              <a:rPr lang="en-US" i="0" baseline="0" dirty="0" smtClean="0"/>
              <a:t>However, most people make the same decision in both versions of this game and only 24% of people make the correct choice in both versions.</a:t>
            </a:r>
          </a:p>
          <a:p>
            <a:pPr marL="171450" lvl="0" indent="-171450">
              <a:buFontTx/>
              <a:buChar char="-"/>
            </a:pPr>
            <a:endParaRPr lang="en-US" i="0" baseline="0" dirty="0" smtClean="0"/>
          </a:p>
        </p:txBody>
      </p:sp>
      <p:sp>
        <p:nvSpPr>
          <p:cNvPr id="4" name="Slide Number Placeholder 3"/>
          <p:cNvSpPr>
            <a:spLocks noGrp="1"/>
          </p:cNvSpPr>
          <p:nvPr>
            <p:ph type="sldNum" sz="quarter" idx="10"/>
          </p:nvPr>
        </p:nvSpPr>
        <p:spPr/>
        <p:txBody>
          <a:bodyPr/>
          <a:lstStyle/>
          <a:p>
            <a:fld id="{E6F6327F-5E96-4E8A-92E8-519210FFF994}" type="slidenum">
              <a:rPr lang="en-US" smtClean="0"/>
              <a:t>19</a:t>
            </a:fld>
            <a:endParaRPr lang="en-US"/>
          </a:p>
        </p:txBody>
      </p:sp>
    </p:spTree>
    <p:extLst>
      <p:ext uri="{BB962C8B-B14F-4D97-AF65-F5344CB8AC3E}">
        <p14:creationId xmlns:p14="http://schemas.microsoft.com/office/powerpoint/2010/main" val="1386561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smtClean="0"/>
              <a:t>Take a moment to read the following game.</a:t>
            </a:r>
          </a:p>
          <a:p>
            <a:pPr marL="171450" indent="-171450">
              <a:buFontTx/>
              <a:buChar char="-"/>
            </a:pPr>
            <a:r>
              <a:rPr lang="en-US" baseline="0" dirty="0" smtClean="0"/>
              <a:t>Pretend that you were in the role of Player A. How much money would you allocate to the other players in order to maximize your payoff?</a:t>
            </a:r>
          </a:p>
          <a:p>
            <a:pPr marL="171450" indent="-171450">
              <a:buFontTx/>
              <a:buChar char="-"/>
            </a:pPr>
            <a:endParaRPr lang="en-US" baseline="0" dirty="0" smtClean="0"/>
          </a:p>
        </p:txBody>
      </p:sp>
      <p:sp>
        <p:nvSpPr>
          <p:cNvPr id="4" name="Slide Number Placeholder 3"/>
          <p:cNvSpPr>
            <a:spLocks noGrp="1"/>
          </p:cNvSpPr>
          <p:nvPr>
            <p:ph type="sldNum" sz="quarter" idx="10"/>
          </p:nvPr>
        </p:nvSpPr>
        <p:spPr/>
        <p:txBody>
          <a:bodyPr/>
          <a:lstStyle/>
          <a:p>
            <a:fld id="{E6F6327F-5E96-4E8A-92E8-519210FFF994}" type="slidenum">
              <a:rPr lang="en-US" smtClean="0"/>
              <a:t>2</a:t>
            </a:fld>
            <a:endParaRPr lang="en-US"/>
          </a:p>
        </p:txBody>
      </p:sp>
    </p:spTree>
    <p:extLst>
      <p:ext uri="{BB962C8B-B14F-4D97-AF65-F5344CB8AC3E}">
        <p14:creationId xmlns:p14="http://schemas.microsoft.com/office/powerpoint/2010/main" val="22156792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Tx/>
              <a:buChar char="-"/>
            </a:pPr>
            <a:r>
              <a:rPr lang="en-US" i="0" baseline="0" dirty="0" smtClean="0"/>
              <a:t>Recall problem 3 that you attempted to solve earlier where Company A debates whether to acquire Company T.</a:t>
            </a:r>
          </a:p>
          <a:p>
            <a:pPr marL="171450" lvl="0" indent="-171450">
              <a:buFontTx/>
              <a:buChar char="-"/>
            </a:pPr>
            <a:r>
              <a:rPr lang="en-US" i="0" baseline="0" dirty="0" smtClean="0"/>
              <a:t>If you recall, Company T was in the middle of an exploration project where it could earn anywhere from $0 to $100, with each of those outcomes being equally likely to occur.</a:t>
            </a:r>
          </a:p>
          <a:p>
            <a:pPr marL="171450" lvl="0" indent="-171450">
              <a:buFontTx/>
              <a:buChar char="-"/>
            </a:pPr>
            <a:r>
              <a:rPr lang="en-US" i="0" baseline="0" dirty="0" smtClean="0"/>
              <a:t>Company A also stood to earn 50% above and beyond the value of Company T if it successfully acquired the company.</a:t>
            </a:r>
          </a:p>
          <a:p>
            <a:pPr marL="628650" lvl="1" indent="-171450">
              <a:buFontTx/>
              <a:buChar char="-"/>
            </a:pPr>
            <a:r>
              <a:rPr lang="en-US" i="0" baseline="0" dirty="0" smtClean="0"/>
              <a:t>This all sounds great, as Company A can earn a premium for acquiring Company T.</a:t>
            </a:r>
          </a:p>
          <a:p>
            <a:pPr marL="628650" lvl="1" indent="-171450">
              <a:buFontTx/>
              <a:buChar char="-"/>
            </a:pPr>
            <a:r>
              <a:rPr lang="en-US" i="0" baseline="0" dirty="0" smtClean="0"/>
              <a:t>However, because Company T will know the outcomes of its exploration project after Company A has already made an offer and because it will only accept an offer that is greater than or equal to its value after the project, Company A should be more careful about what it offers.</a:t>
            </a:r>
          </a:p>
          <a:p>
            <a:pPr marL="628650" lvl="1" indent="-171450">
              <a:buFontTx/>
              <a:buChar char="-"/>
            </a:pPr>
            <a:r>
              <a:rPr lang="en-US" i="0" baseline="0" dirty="0" smtClean="0"/>
              <a:t>Consider the following illustration of Company A’s ideal logic if it initially inclined to offer $50 (the mean expected value of Company T):</a:t>
            </a:r>
          </a:p>
          <a:p>
            <a:pPr marL="1085850" lvl="2" indent="-171450">
              <a:buFontTx/>
              <a:buChar char="-"/>
            </a:pPr>
            <a:r>
              <a:rPr lang="en-US" i="0" baseline="0" dirty="0" smtClean="0"/>
              <a:t>Company T will not accept any offer below $50.</a:t>
            </a:r>
          </a:p>
          <a:p>
            <a:pPr marL="1085850" lvl="2" indent="-171450">
              <a:buFontTx/>
              <a:buChar char="-"/>
            </a:pPr>
            <a:r>
              <a:rPr lang="en-US" i="0" baseline="0" dirty="0" smtClean="0"/>
              <a:t>This means that if Company T accepts the offer, the mean value of Company T is $25.</a:t>
            </a:r>
          </a:p>
          <a:p>
            <a:pPr marL="1085850" lvl="2" indent="-171450">
              <a:buFontTx/>
              <a:buChar char="-"/>
            </a:pPr>
            <a:r>
              <a:rPr lang="en-US" i="0" baseline="0" dirty="0" smtClean="0"/>
              <a:t>Company A would stand to earn a premium of 50% on this value, which would mean the acquisition would be worth $37.50 to company A.</a:t>
            </a:r>
          </a:p>
          <a:p>
            <a:pPr marL="1085850" lvl="2" indent="-171450">
              <a:buFontTx/>
              <a:buChar char="-"/>
            </a:pPr>
            <a:r>
              <a:rPr lang="en-US" i="0" baseline="0" dirty="0" smtClean="0"/>
              <a:t>However, because Company A paid $50 to acquire Company T, it would stand to lose $12.50 by acquiring.</a:t>
            </a:r>
          </a:p>
          <a:p>
            <a:pPr marL="628650" lvl="1" indent="-171450">
              <a:buFontTx/>
              <a:buChar char="-"/>
            </a:pPr>
            <a:r>
              <a:rPr lang="en-US" i="0" baseline="0" dirty="0" smtClean="0"/>
              <a:t>If you perform this mental exercise for any potential offer, it becomes clear that Company A loses profit for any offer above $0.</a:t>
            </a:r>
          </a:p>
          <a:p>
            <a:pPr marL="628650" lvl="1" indent="-171450">
              <a:buFontTx/>
              <a:buChar char="-"/>
            </a:pPr>
            <a:r>
              <a:rPr lang="en-US" i="0" baseline="0" dirty="0" smtClean="0"/>
              <a:t>This, Company A should not make an offer for Company T.</a:t>
            </a:r>
          </a:p>
          <a:p>
            <a:pPr marL="171450" lvl="0" indent="-171450">
              <a:buFontTx/>
              <a:buChar char="-"/>
            </a:pPr>
            <a:r>
              <a:rPr lang="en-US" i="0" baseline="0" dirty="0" smtClean="0"/>
              <a:t>This problem illustrates exactly why acquisitions often fail: the company being bought typically has much more information about itself than the acquiring company.</a:t>
            </a:r>
          </a:p>
          <a:p>
            <a:pPr marL="171450" lvl="0" indent="-171450">
              <a:buFontTx/>
              <a:buChar char="-"/>
            </a:pPr>
            <a:r>
              <a:rPr lang="en-US" i="0" baseline="0" dirty="0" smtClean="0"/>
              <a:t>Similar to the winner’s curse where sellers have more information than bidders, large companies often overpay for smaller companies.</a:t>
            </a:r>
          </a:p>
        </p:txBody>
      </p:sp>
      <p:sp>
        <p:nvSpPr>
          <p:cNvPr id="4" name="Slide Number Placeholder 3"/>
          <p:cNvSpPr>
            <a:spLocks noGrp="1"/>
          </p:cNvSpPr>
          <p:nvPr>
            <p:ph type="sldNum" sz="quarter" idx="10"/>
          </p:nvPr>
        </p:nvSpPr>
        <p:spPr/>
        <p:txBody>
          <a:bodyPr/>
          <a:lstStyle/>
          <a:p>
            <a:fld id="{E6F6327F-5E96-4E8A-92E8-519210FFF994}" type="slidenum">
              <a:rPr lang="en-US" smtClean="0"/>
              <a:t>20</a:t>
            </a:fld>
            <a:endParaRPr lang="en-US"/>
          </a:p>
        </p:txBody>
      </p:sp>
    </p:spTree>
    <p:extLst>
      <p:ext uri="{BB962C8B-B14F-4D97-AF65-F5344CB8AC3E}">
        <p14:creationId xmlns:p14="http://schemas.microsoft.com/office/powerpoint/2010/main" val="13865612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In the Acquire</a:t>
            </a:r>
            <a:r>
              <a:rPr lang="en-US" baseline="0" dirty="0" smtClean="0"/>
              <a:t> a Company problem, people routinely fail to see that it is best to not make an offer.</a:t>
            </a:r>
          </a:p>
          <a:p>
            <a:pPr marL="171450" indent="-171450">
              <a:buFontTx/>
              <a:buChar char="-"/>
            </a:pPr>
            <a:r>
              <a:rPr lang="en-US" baseline="0" dirty="0" smtClean="0"/>
              <a:t>In one study using this exact version of the game, only 8% of people correctly realized that it is best to not make an offer.</a:t>
            </a:r>
          </a:p>
          <a:p>
            <a:pPr marL="171450" indent="-171450">
              <a:buFontTx/>
              <a:buChar char="-"/>
            </a:pPr>
            <a:r>
              <a:rPr lang="en-US" baseline="0" dirty="0" smtClean="0"/>
              <a:t>Though the logic is quite intuitive, it is difficult to observe that it is best not to make an offer without some help.</a:t>
            </a:r>
          </a:p>
        </p:txBody>
      </p:sp>
      <p:sp>
        <p:nvSpPr>
          <p:cNvPr id="4" name="Slide Number Placeholder 3"/>
          <p:cNvSpPr>
            <a:spLocks noGrp="1"/>
          </p:cNvSpPr>
          <p:nvPr>
            <p:ph type="sldNum" sz="quarter" idx="10"/>
          </p:nvPr>
        </p:nvSpPr>
        <p:spPr/>
        <p:txBody>
          <a:bodyPr/>
          <a:lstStyle/>
          <a:p>
            <a:fld id="{E6F6327F-5E96-4E8A-92E8-519210FFF994}" type="slidenum">
              <a:rPr lang="en-US" smtClean="0"/>
              <a:t>21</a:t>
            </a:fld>
            <a:endParaRPr lang="en-US"/>
          </a:p>
        </p:txBody>
      </p:sp>
    </p:spTree>
    <p:extLst>
      <p:ext uri="{BB962C8B-B14F-4D97-AF65-F5344CB8AC3E}">
        <p14:creationId xmlns:p14="http://schemas.microsoft.com/office/powerpoint/2010/main" val="2817700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smtClean="0"/>
              <a:t>Bounded awareness also extends beyond the specific problems discussed so far.</a:t>
            </a:r>
          </a:p>
          <a:p>
            <a:pPr marL="628650" lvl="1" indent="-171450">
              <a:buFontTx/>
              <a:buChar char="-"/>
            </a:pPr>
            <a:r>
              <a:rPr lang="en-US" baseline="0" dirty="0" smtClean="0"/>
              <a:t>As mentioned previously, winners tend to overpay in auctions.</a:t>
            </a:r>
          </a:p>
          <a:p>
            <a:pPr marL="1085850" lvl="2" indent="-171450">
              <a:buFontTx/>
              <a:buChar char="-"/>
            </a:pPr>
            <a:r>
              <a:rPr lang="en-US" baseline="0" dirty="0" smtClean="0"/>
              <a:t>This does not only occur because they lack they have less complete information than sellers, but also because winners often fail to update their own information according to the actions undertaken by those who they are bidding against. </a:t>
            </a:r>
          </a:p>
          <a:p>
            <a:pPr marL="1085850" lvl="2" indent="-171450">
              <a:buFontTx/>
              <a:buChar char="-"/>
            </a:pPr>
            <a:r>
              <a:rPr lang="en-US" baseline="0" dirty="0" smtClean="0"/>
              <a:t>For example, a lack of bidding on a product that a given bidder valued highly should signal to the bidder that he or she may have overvalued the product.</a:t>
            </a:r>
          </a:p>
          <a:p>
            <a:pPr marL="1085850" lvl="2" indent="-171450">
              <a:buFontTx/>
              <a:buChar char="-"/>
            </a:pPr>
            <a:r>
              <a:rPr lang="en-US" baseline="0" dirty="0" smtClean="0"/>
              <a:t>However, the winners of auctions often fail to take this into consideration.</a:t>
            </a:r>
          </a:p>
          <a:p>
            <a:pPr marL="628650" lvl="1" indent="-171450">
              <a:buFontTx/>
              <a:buChar char="-"/>
            </a:pPr>
            <a:r>
              <a:rPr lang="en-US" baseline="0" dirty="0" smtClean="0"/>
              <a:t>An important implication of many of these problems is that people fail to make decisions that align with logic. Often in competitive group contexts where people must accurately anticipate the actions of many others, we can see final outcomes that drastically vary from what logic would dictate.</a:t>
            </a:r>
          </a:p>
          <a:p>
            <a:pPr marL="628650" lvl="1" indent="-171450">
              <a:buFontTx/>
              <a:buChar char="-"/>
            </a:pPr>
            <a:r>
              <a:rPr lang="en-US" baseline="0" dirty="0" smtClean="0"/>
              <a:t>We also frequently engage in reference group neglect.</a:t>
            </a:r>
          </a:p>
          <a:p>
            <a:pPr marL="1085850" lvl="2" indent="-171450">
              <a:buFontTx/>
              <a:buChar char="-"/>
            </a:pPr>
            <a:r>
              <a:rPr lang="en-US" baseline="0" dirty="0" smtClean="0"/>
              <a:t>This is the tendency to ignore the abilities of the competition when making strategic decisions.</a:t>
            </a:r>
          </a:p>
          <a:p>
            <a:pPr marL="1543050" lvl="3" indent="-171450">
              <a:buFontTx/>
              <a:buChar char="-"/>
            </a:pPr>
            <a:r>
              <a:rPr lang="en-US" baseline="0" dirty="0" smtClean="0"/>
              <a:t>People tend to enter competitions too frequently when they perform well, ignoring the possibility that others also probably performed well.</a:t>
            </a:r>
          </a:p>
          <a:p>
            <a:pPr marL="1543050" lvl="3" indent="-171450">
              <a:buFontTx/>
              <a:buChar char="-"/>
            </a:pPr>
            <a:r>
              <a:rPr lang="en-US" baseline="0" dirty="0" smtClean="0"/>
              <a:t>People bet too frequently on their home team when the team is good because they often have more information about the home team since it is often their favorite team. Consequently, they neglect information about the competition and lose money on their bets.</a:t>
            </a:r>
          </a:p>
          <a:p>
            <a:pPr marL="1085850" lvl="2" indent="-171450">
              <a:buFontTx/>
              <a:buChar char="-"/>
            </a:pPr>
            <a:r>
              <a:rPr lang="en-US" baseline="0" dirty="0" smtClean="0"/>
              <a:t>We also tend to focus too much on immediately observable outcomes as opposed to factors that can influence many different outcomes.</a:t>
            </a:r>
          </a:p>
          <a:p>
            <a:pPr marL="1543050" lvl="3" indent="-171450">
              <a:buFontTx/>
              <a:buChar char="-"/>
            </a:pPr>
            <a:r>
              <a:rPr lang="en-US" baseline="0" dirty="0" smtClean="0"/>
              <a:t>One example of this is campaign-finance reform.</a:t>
            </a:r>
          </a:p>
          <a:p>
            <a:pPr marL="1543050" lvl="3" indent="-171450">
              <a:buFontTx/>
              <a:buChar char="-"/>
            </a:pPr>
            <a:r>
              <a:rPr lang="en-US" baseline="0" dirty="0" smtClean="0"/>
              <a:t>Though most people are in favor of campaign-finance reform, they typically place it low on their priority list of potential reforms.</a:t>
            </a:r>
          </a:p>
          <a:p>
            <a:pPr marL="1543050" lvl="3" indent="-171450">
              <a:buFontTx/>
              <a:buChar char="-"/>
            </a:pPr>
            <a:r>
              <a:rPr lang="en-US" baseline="0" dirty="0" smtClean="0"/>
              <a:t>As a result, serious advancement towards campaign reform never happens even though it may drastically impact some of the issues that people prioritize such as taxation and education spending cuts.</a:t>
            </a:r>
          </a:p>
          <a:p>
            <a:pPr marL="1085850" lvl="2" indent="-171450">
              <a:buFontTx/>
              <a:buChar char="-"/>
            </a:pPr>
            <a:r>
              <a:rPr lang="en-US" baseline="0" dirty="0" smtClean="0"/>
              <a:t>We also tend to be prone to choice overload, which is the tendency to avoid making decisions when overwhelmed with choice.</a:t>
            </a:r>
          </a:p>
          <a:p>
            <a:pPr marL="1543050" lvl="3" indent="-171450">
              <a:buFontTx/>
              <a:buChar char="-"/>
            </a:pPr>
            <a:r>
              <a:rPr lang="en-US" baseline="0" dirty="0" smtClean="0"/>
              <a:t>Whether looking at the purchase of gourmet jams or bank loans, an abundance of options often results in lower sales.</a:t>
            </a:r>
          </a:p>
          <a:p>
            <a:pPr marL="1543050" lvl="3" indent="-171450">
              <a:buFontTx/>
              <a:buChar char="-"/>
            </a:pPr>
            <a:r>
              <a:rPr lang="en-US" baseline="0" dirty="0" smtClean="0"/>
              <a:t>This is an important consideration for marketers and salespeople, as despite the seeming benefits of choices, too much choice can actually harm sales.</a:t>
            </a:r>
          </a:p>
          <a:p>
            <a:pPr marL="1543050" lvl="3" indent="-171450">
              <a:buFontTx/>
              <a:buChar char="-"/>
            </a:pPr>
            <a:r>
              <a:rPr lang="en-US" baseline="0" dirty="0" smtClean="0"/>
              <a:t>However, people often assume that offering more choice is better.</a:t>
            </a:r>
          </a:p>
          <a:p>
            <a:pPr marL="171450" lvl="0" indent="-171450">
              <a:buFontTx/>
              <a:buChar char="-"/>
            </a:pPr>
            <a:r>
              <a:rPr lang="en-US" baseline="0" dirty="0" smtClean="0"/>
              <a:t>Overall, bounded awareness is the tendency to fail to notice specific information in a particular domain that may better inform one’s decisions.</a:t>
            </a:r>
          </a:p>
          <a:p>
            <a:pPr marL="171450" lvl="0" indent="-171450">
              <a:buFontTx/>
              <a:buChar char="-"/>
            </a:pPr>
            <a:r>
              <a:rPr lang="en-US" baseline="0" dirty="0" smtClean="0"/>
              <a:t>By better understanding when one is the most prone to experiencing bounded awareness, he or she can best avoid the pitfalls of bounded awareness.</a:t>
            </a:r>
          </a:p>
        </p:txBody>
      </p:sp>
      <p:sp>
        <p:nvSpPr>
          <p:cNvPr id="4" name="Slide Number Placeholder 3"/>
          <p:cNvSpPr>
            <a:spLocks noGrp="1"/>
          </p:cNvSpPr>
          <p:nvPr>
            <p:ph type="sldNum" sz="quarter" idx="10"/>
          </p:nvPr>
        </p:nvSpPr>
        <p:spPr/>
        <p:txBody>
          <a:bodyPr/>
          <a:lstStyle/>
          <a:p>
            <a:fld id="{E6F6327F-5E96-4E8A-92E8-519210FFF994}" type="slidenum">
              <a:rPr lang="en-US" smtClean="0"/>
              <a:t>22</a:t>
            </a:fld>
            <a:endParaRPr lang="en-US"/>
          </a:p>
        </p:txBody>
      </p:sp>
    </p:spTree>
    <p:extLst>
      <p:ext uri="{BB962C8B-B14F-4D97-AF65-F5344CB8AC3E}">
        <p14:creationId xmlns:p14="http://schemas.microsoft.com/office/powerpoint/2010/main" val="3351279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smtClean="0"/>
              <a:t>Now, consider this game where you are attempting to pick a prize.</a:t>
            </a:r>
          </a:p>
          <a:p>
            <a:pPr marL="171450" indent="-171450">
              <a:buFontTx/>
              <a:buChar char="-"/>
            </a:pPr>
            <a:r>
              <a:rPr lang="en-US" baseline="0" dirty="0" smtClean="0"/>
              <a:t>If you were the student in this problem, would you trade box Y for box X?</a:t>
            </a:r>
          </a:p>
        </p:txBody>
      </p:sp>
      <p:sp>
        <p:nvSpPr>
          <p:cNvPr id="4" name="Slide Number Placeholder 3"/>
          <p:cNvSpPr>
            <a:spLocks noGrp="1"/>
          </p:cNvSpPr>
          <p:nvPr>
            <p:ph type="sldNum" sz="quarter" idx="10"/>
          </p:nvPr>
        </p:nvSpPr>
        <p:spPr/>
        <p:txBody>
          <a:bodyPr/>
          <a:lstStyle/>
          <a:p>
            <a:fld id="{E6F6327F-5E96-4E8A-92E8-519210FFF994}" type="slidenum">
              <a:rPr lang="en-US" smtClean="0"/>
              <a:t>3</a:t>
            </a:fld>
            <a:endParaRPr lang="en-US"/>
          </a:p>
        </p:txBody>
      </p:sp>
    </p:spTree>
    <p:extLst>
      <p:ext uri="{BB962C8B-B14F-4D97-AF65-F5344CB8AC3E}">
        <p14:creationId xmlns:p14="http://schemas.microsoft.com/office/powerpoint/2010/main" val="2215679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smtClean="0"/>
              <a:t>Now, consider this problem.</a:t>
            </a:r>
          </a:p>
          <a:p>
            <a:pPr marL="171450" indent="-171450">
              <a:buFontTx/>
              <a:buChar char="-"/>
            </a:pPr>
            <a:r>
              <a:rPr lang="en-US" baseline="0" dirty="0" smtClean="0"/>
              <a:t>Suppose you represent Company A and you are considering whether you should acquire Company T.</a:t>
            </a:r>
          </a:p>
          <a:p>
            <a:pPr marL="171450" indent="-171450">
              <a:buFontTx/>
              <a:buChar char="-"/>
            </a:pPr>
            <a:r>
              <a:rPr lang="en-US" baseline="0" dirty="0" smtClean="0"/>
              <a:t>Company T is currently undertaking an oil exploration project and the outcome of this project will dictate the value of Company T.</a:t>
            </a:r>
          </a:p>
          <a:p>
            <a:pPr marL="628650" lvl="1" indent="-171450">
              <a:buFontTx/>
              <a:buChar char="-"/>
            </a:pPr>
            <a:r>
              <a:rPr lang="en-US" baseline="0" dirty="0" smtClean="0"/>
              <a:t>Any outcome in terms of Company T’s share prices from $0 to $100 are equally likely.</a:t>
            </a:r>
          </a:p>
          <a:p>
            <a:pPr marL="628650" lvl="1" indent="-171450">
              <a:buFontTx/>
              <a:buChar char="-"/>
            </a:pPr>
            <a:r>
              <a:rPr lang="en-US" baseline="0" dirty="0" smtClean="0"/>
              <a:t>If Company T is acquired, it will be worth 50% more under Company A.</a:t>
            </a:r>
          </a:p>
          <a:p>
            <a:pPr marL="171450" lvl="0" indent="-171450">
              <a:buFontTx/>
              <a:buChar char="-"/>
            </a:pPr>
            <a:r>
              <a:rPr lang="en-US" baseline="0" dirty="0" smtClean="0"/>
              <a:t>However, you must make an offer before the outcome of Company T’s exploration project is known.</a:t>
            </a:r>
          </a:p>
          <a:p>
            <a:pPr marL="171450" lvl="0" indent="-171450">
              <a:buFontTx/>
              <a:buChar char="-"/>
            </a:pPr>
            <a:r>
              <a:rPr lang="en-US" baseline="0" dirty="0" smtClean="0"/>
              <a:t>Furthermore, Company T will wait to accept or reject your offer until the outcome of the project is known.</a:t>
            </a:r>
          </a:p>
          <a:p>
            <a:pPr marL="171450" lvl="0" indent="-171450">
              <a:buFontTx/>
              <a:buChar char="-"/>
            </a:pPr>
            <a:r>
              <a:rPr lang="en-US" baseline="0" dirty="0" smtClean="0"/>
              <a:t>Company T will accept any offer you make that is greater than or equal to its actual value after the project.</a:t>
            </a:r>
          </a:p>
          <a:p>
            <a:pPr marL="171450" lvl="0" indent="-171450">
              <a:buFontTx/>
              <a:buChar char="-"/>
            </a:pPr>
            <a:r>
              <a:rPr lang="en-US" baseline="0" dirty="0" smtClean="0"/>
              <a:t>Given this information, how much would you offer Company T for each share?</a:t>
            </a:r>
          </a:p>
        </p:txBody>
      </p:sp>
      <p:sp>
        <p:nvSpPr>
          <p:cNvPr id="4" name="Slide Number Placeholder 3"/>
          <p:cNvSpPr>
            <a:spLocks noGrp="1"/>
          </p:cNvSpPr>
          <p:nvPr>
            <p:ph type="sldNum" sz="quarter" idx="10"/>
          </p:nvPr>
        </p:nvSpPr>
        <p:spPr/>
        <p:txBody>
          <a:bodyPr/>
          <a:lstStyle/>
          <a:p>
            <a:fld id="{E6F6327F-5E96-4E8A-92E8-519210FFF994}" type="slidenum">
              <a:rPr lang="en-US" smtClean="0"/>
              <a:t>4</a:t>
            </a:fld>
            <a:endParaRPr lang="en-US"/>
          </a:p>
        </p:txBody>
      </p:sp>
    </p:spTree>
    <p:extLst>
      <p:ext uri="{BB962C8B-B14F-4D97-AF65-F5344CB8AC3E}">
        <p14:creationId xmlns:p14="http://schemas.microsoft.com/office/powerpoint/2010/main" val="2215679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smtClean="0"/>
              <a:t>Now, consider this version of the role-playing exercise that was presented in Problem 1.</a:t>
            </a:r>
          </a:p>
          <a:p>
            <a:pPr marL="171450" indent="-171450">
              <a:buFontTx/>
              <a:buChar char="-"/>
            </a:pPr>
            <a:r>
              <a:rPr lang="en-US" baseline="0" dirty="0" smtClean="0"/>
              <a:t>How much would you allocate to each player?</a:t>
            </a:r>
          </a:p>
        </p:txBody>
      </p:sp>
      <p:sp>
        <p:nvSpPr>
          <p:cNvPr id="4" name="Slide Number Placeholder 3"/>
          <p:cNvSpPr>
            <a:spLocks noGrp="1"/>
          </p:cNvSpPr>
          <p:nvPr>
            <p:ph type="sldNum" sz="quarter" idx="10"/>
          </p:nvPr>
        </p:nvSpPr>
        <p:spPr/>
        <p:txBody>
          <a:bodyPr/>
          <a:lstStyle/>
          <a:p>
            <a:fld id="{E6F6327F-5E96-4E8A-92E8-519210FFF994}" type="slidenum">
              <a:rPr lang="en-US" smtClean="0"/>
              <a:t>5</a:t>
            </a:fld>
            <a:endParaRPr lang="en-US"/>
          </a:p>
        </p:txBody>
      </p:sp>
    </p:spTree>
    <p:extLst>
      <p:ext uri="{BB962C8B-B14F-4D97-AF65-F5344CB8AC3E}">
        <p14:creationId xmlns:p14="http://schemas.microsoft.com/office/powerpoint/2010/main" val="2215679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Tx/>
              <a:buChar char="-"/>
            </a:pPr>
            <a:r>
              <a:rPr lang="en-US" baseline="0" dirty="0" smtClean="0"/>
              <a:t>Review this version of the exercise that you were presented in Problem 2.</a:t>
            </a:r>
          </a:p>
          <a:p>
            <a:pPr marL="171450" lvl="0" indent="-171450">
              <a:buFontTx/>
              <a:buChar char="-"/>
            </a:pPr>
            <a:r>
              <a:rPr lang="en-US" baseline="0" dirty="0" smtClean="0"/>
              <a:t>If you were the student depicted here, would you trade box Y for box X in order to maximize your chances of winning?</a:t>
            </a:r>
          </a:p>
        </p:txBody>
      </p:sp>
      <p:sp>
        <p:nvSpPr>
          <p:cNvPr id="4" name="Slide Number Placeholder 3"/>
          <p:cNvSpPr>
            <a:spLocks noGrp="1"/>
          </p:cNvSpPr>
          <p:nvPr>
            <p:ph type="sldNum" sz="quarter" idx="10"/>
          </p:nvPr>
        </p:nvSpPr>
        <p:spPr/>
        <p:txBody>
          <a:bodyPr/>
          <a:lstStyle/>
          <a:p>
            <a:fld id="{E6F6327F-5E96-4E8A-92E8-519210FFF994}" type="slidenum">
              <a:rPr lang="en-US" smtClean="0"/>
              <a:t>6</a:t>
            </a:fld>
            <a:endParaRPr lang="en-US"/>
          </a:p>
        </p:txBody>
      </p:sp>
    </p:spTree>
    <p:extLst>
      <p:ext uri="{BB962C8B-B14F-4D97-AF65-F5344CB8AC3E}">
        <p14:creationId xmlns:p14="http://schemas.microsoft.com/office/powerpoint/2010/main" val="2215679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smtClean="0"/>
              <a:t>Raw nine dots arranged like the picture below on a piece of paper.</a:t>
            </a:r>
          </a:p>
          <a:p>
            <a:pPr marL="171450" indent="-171450">
              <a:buFontTx/>
              <a:buChar char="-"/>
            </a:pPr>
            <a:r>
              <a:rPr lang="en-US" baseline="0" dirty="0" smtClean="0"/>
              <a:t>Then try to connect all nine dots by drawing four straight lines without lifting your pencil or pen from the paper.</a:t>
            </a:r>
          </a:p>
        </p:txBody>
      </p:sp>
      <p:sp>
        <p:nvSpPr>
          <p:cNvPr id="4" name="Slide Number Placeholder 3"/>
          <p:cNvSpPr>
            <a:spLocks noGrp="1"/>
          </p:cNvSpPr>
          <p:nvPr>
            <p:ph type="sldNum" sz="quarter" idx="10"/>
          </p:nvPr>
        </p:nvSpPr>
        <p:spPr/>
        <p:txBody>
          <a:bodyPr/>
          <a:lstStyle/>
          <a:p>
            <a:fld id="{E6F6327F-5E96-4E8A-92E8-519210FFF994}" type="slidenum">
              <a:rPr lang="en-US" smtClean="0"/>
              <a:t>7</a:t>
            </a:fld>
            <a:endParaRPr lang="en-US"/>
          </a:p>
        </p:txBody>
      </p:sp>
    </p:spTree>
    <p:extLst>
      <p:ext uri="{BB962C8B-B14F-4D97-AF65-F5344CB8AC3E}">
        <p14:creationId xmlns:p14="http://schemas.microsoft.com/office/powerpoint/2010/main" val="2215679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smtClean="0"/>
              <a:t>Now that you have attempted to solve these problems, keep them in mind and we will return to your solutions later.</a:t>
            </a:r>
          </a:p>
          <a:p>
            <a:pPr marL="171450" indent="-171450">
              <a:buFontTx/>
              <a:buChar char="-"/>
            </a:pPr>
            <a:r>
              <a:rPr lang="en-US" baseline="0" dirty="0" smtClean="0"/>
              <a:t>In general, we have a tendency to ignore important information. Consider Bernie Madoff’s elaborate Ponzi Scheme that cracked in 2008.</a:t>
            </a:r>
          </a:p>
          <a:p>
            <a:pPr marL="628650" lvl="1" indent="-171450">
              <a:buFontTx/>
              <a:buChar char="-"/>
            </a:pPr>
            <a:r>
              <a:rPr lang="en-US" baseline="0" dirty="0" smtClean="0"/>
              <a:t>Over the course of 3 decades, Bernie Madoff developed an elaborate Ponzi Scheme that allowed him to steal from investors while making a handsome profit and making it appear as if his funds were earning abnormally high returns.</a:t>
            </a:r>
          </a:p>
          <a:p>
            <a:pPr marL="628650" lvl="1" indent="-171450">
              <a:buFontTx/>
              <a:buChar char="-"/>
            </a:pPr>
            <a:r>
              <a:rPr lang="en-US" baseline="0" dirty="0" smtClean="0"/>
              <a:t>However, there were several warning signs that people should have noticed before Madoff’s scheme cracked.</a:t>
            </a:r>
          </a:p>
          <a:p>
            <a:pPr marL="1085850" lvl="2" indent="-171450">
              <a:buFontTx/>
              <a:buChar char="-"/>
            </a:pPr>
            <a:r>
              <a:rPr lang="en-US" baseline="0" dirty="0" smtClean="0"/>
              <a:t>Many of the managers of Madoff’s feeder funds saw some hints that there was something wrong, but they didn’t have the motivation to investigate any further.</a:t>
            </a:r>
          </a:p>
          <a:p>
            <a:pPr marL="1085850" lvl="2" indent="-171450">
              <a:buFontTx/>
              <a:buChar char="-"/>
            </a:pPr>
            <a:r>
              <a:rPr lang="en-US" baseline="0" dirty="0" smtClean="0"/>
              <a:t>Investors, government officials, and investment bankers also failed to notice that something was wrong.</a:t>
            </a:r>
          </a:p>
          <a:p>
            <a:pPr marL="1085850" lvl="2" indent="-171450">
              <a:buFontTx/>
              <a:buChar char="-"/>
            </a:pPr>
            <a:r>
              <a:rPr lang="en-US" baseline="0" dirty="0" smtClean="0"/>
              <a:t>The CEO of Access International Advisers and Marketers also continued to invest in Madoff and to refer his clients to Madoff despite repeated warnings from outsiders and evidence that Madoff’s returns were not possible to achieve.</a:t>
            </a:r>
          </a:p>
          <a:p>
            <a:pPr marL="171450" lvl="0" indent="-171450">
              <a:buFontTx/>
              <a:buChar char="-"/>
            </a:pPr>
            <a:r>
              <a:rPr lang="en-US" baseline="0" dirty="0" smtClean="0"/>
              <a:t>Just like the people who failed to notice the warning signs or to take action against Madoff, we often fail to notice important details.</a:t>
            </a:r>
          </a:p>
          <a:p>
            <a:pPr marL="171450" lvl="0" indent="-171450">
              <a:buFontTx/>
              <a:buChar char="-"/>
            </a:pPr>
            <a:r>
              <a:rPr lang="en-US" baseline="0" dirty="0" smtClean="0"/>
              <a:t>Much like we use heuristics to simplify the problem-solving process, we selectively filter out some of the information available to us in order to prevent ourselves from being overwhelmed with every tiny detail that we encounter.</a:t>
            </a:r>
          </a:p>
          <a:p>
            <a:pPr marL="171450" lvl="0" indent="-171450">
              <a:buFontTx/>
              <a:buChar char="-"/>
            </a:pPr>
            <a:r>
              <a:rPr lang="en-US" baseline="0" dirty="0" smtClean="0"/>
              <a:t>This tendency to fail to notice important details is referred to as bounded awareness.</a:t>
            </a:r>
          </a:p>
        </p:txBody>
      </p:sp>
      <p:sp>
        <p:nvSpPr>
          <p:cNvPr id="4" name="Slide Number Placeholder 3"/>
          <p:cNvSpPr>
            <a:spLocks noGrp="1"/>
          </p:cNvSpPr>
          <p:nvPr>
            <p:ph type="sldNum" sz="quarter" idx="10"/>
          </p:nvPr>
        </p:nvSpPr>
        <p:spPr/>
        <p:txBody>
          <a:bodyPr/>
          <a:lstStyle/>
          <a:p>
            <a:fld id="{E6F6327F-5E96-4E8A-92E8-519210FFF994}" type="slidenum">
              <a:rPr lang="en-US" smtClean="0"/>
              <a:t>8</a:t>
            </a:fld>
            <a:endParaRPr lang="en-US"/>
          </a:p>
        </p:txBody>
      </p:sp>
    </p:spTree>
    <p:extLst>
      <p:ext uri="{BB962C8B-B14F-4D97-AF65-F5344CB8AC3E}">
        <p14:creationId xmlns:p14="http://schemas.microsoft.com/office/powerpoint/2010/main" val="249467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smtClean="0"/>
              <a:t>To provide you with another example of bounded awareness, consider the connect-the-dots problem that you attempted to solve. </a:t>
            </a:r>
          </a:p>
          <a:p>
            <a:pPr marL="171450" indent="-171450">
              <a:buFontTx/>
              <a:buChar char="-"/>
            </a:pPr>
            <a:r>
              <a:rPr lang="en-US" baseline="0" dirty="0" smtClean="0"/>
              <a:t>The majority of people attempt to solve the problem in a similar fashion to the three pictures to the left.</a:t>
            </a:r>
          </a:p>
          <a:p>
            <a:pPr marL="628650" lvl="1" indent="-171450">
              <a:buFontTx/>
              <a:buChar char="-"/>
            </a:pPr>
            <a:r>
              <a:rPr lang="en-US" baseline="0" dirty="0" smtClean="0"/>
              <a:t>As you can see, people tend to impose boundaries on themselves when attempting to solve the problem.</a:t>
            </a:r>
          </a:p>
          <a:p>
            <a:pPr marL="628650" lvl="1" indent="-171450">
              <a:buFontTx/>
              <a:buChar char="-"/>
            </a:pPr>
            <a:r>
              <a:rPr lang="en-US" baseline="0" dirty="0" smtClean="0"/>
              <a:t>However, if they read more carefully, they would be able to see that the problem does not specify that they must keep their pencil within the boundary imposed by the dots.</a:t>
            </a:r>
          </a:p>
          <a:p>
            <a:pPr marL="628650" lvl="1" indent="-171450">
              <a:buFontTx/>
              <a:buChar char="-"/>
            </a:pPr>
            <a:r>
              <a:rPr lang="en-US" baseline="0" dirty="0" smtClean="0"/>
              <a:t>As a result, they stifle their creativity and are prevented from arriving at a more creative solution like the one to the right.</a:t>
            </a:r>
          </a:p>
        </p:txBody>
      </p:sp>
      <p:sp>
        <p:nvSpPr>
          <p:cNvPr id="4" name="Slide Number Placeholder 3"/>
          <p:cNvSpPr>
            <a:spLocks noGrp="1"/>
          </p:cNvSpPr>
          <p:nvPr>
            <p:ph type="sldNum" sz="quarter" idx="10"/>
          </p:nvPr>
        </p:nvSpPr>
        <p:spPr/>
        <p:txBody>
          <a:bodyPr/>
          <a:lstStyle/>
          <a:p>
            <a:fld id="{E6F6327F-5E96-4E8A-92E8-519210FFF994}" type="slidenum">
              <a:rPr lang="en-US" smtClean="0"/>
              <a:t>9</a:t>
            </a:fld>
            <a:endParaRPr lang="en-US"/>
          </a:p>
        </p:txBody>
      </p:sp>
    </p:spTree>
    <p:extLst>
      <p:ext uri="{BB962C8B-B14F-4D97-AF65-F5344CB8AC3E}">
        <p14:creationId xmlns:p14="http://schemas.microsoft.com/office/powerpoint/2010/main" val="2215679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CB5A40-FF90-48DD-A5C3-2C1ED3F2C67F}" type="datetimeFigureOut">
              <a:rPr lang="en-US" smtClean="0"/>
              <a:t>9/11/2012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4D931-527D-4C51-927A-69A47157AB0A}" type="slidenum">
              <a:rPr lang="en-US" smtClean="0"/>
              <a:t>‹#›</a:t>
            </a:fld>
            <a:endParaRPr lang="en-US"/>
          </a:p>
        </p:txBody>
      </p:sp>
    </p:spTree>
    <p:extLst>
      <p:ext uri="{BB962C8B-B14F-4D97-AF65-F5344CB8AC3E}">
        <p14:creationId xmlns:p14="http://schemas.microsoft.com/office/powerpoint/2010/main" val="4108485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CB5A40-FF90-48DD-A5C3-2C1ED3F2C67F}" type="datetimeFigureOut">
              <a:rPr lang="en-US" smtClean="0"/>
              <a:t>9/11/2012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4D931-527D-4C51-927A-69A47157AB0A}" type="slidenum">
              <a:rPr lang="en-US" smtClean="0"/>
              <a:t>‹#›</a:t>
            </a:fld>
            <a:endParaRPr lang="en-US"/>
          </a:p>
        </p:txBody>
      </p:sp>
    </p:spTree>
    <p:extLst>
      <p:ext uri="{BB962C8B-B14F-4D97-AF65-F5344CB8AC3E}">
        <p14:creationId xmlns:p14="http://schemas.microsoft.com/office/powerpoint/2010/main" val="1468248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CB5A40-FF90-48DD-A5C3-2C1ED3F2C67F}" type="datetimeFigureOut">
              <a:rPr lang="en-US" smtClean="0"/>
              <a:t>9/11/2012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4D931-527D-4C51-927A-69A47157AB0A}" type="slidenum">
              <a:rPr lang="en-US" smtClean="0"/>
              <a:t>‹#›</a:t>
            </a:fld>
            <a:endParaRPr lang="en-US"/>
          </a:p>
        </p:txBody>
      </p:sp>
    </p:spTree>
    <p:extLst>
      <p:ext uri="{BB962C8B-B14F-4D97-AF65-F5344CB8AC3E}">
        <p14:creationId xmlns:p14="http://schemas.microsoft.com/office/powerpoint/2010/main" val="4036677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CB5A40-FF90-48DD-A5C3-2C1ED3F2C67F}" type="datetimeFigureOut">
              <a:rPr lang="en-US" smtClean="0"/>
              <a:t>9/11/2012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4D931-527D-4C51-927A-69A47157AB0A}" type="slidenum">
              <a:rPr lang="en-US" smtClean="0"/>
              <a:t>‹#›</a:t>
            </a:fld>
            <a:endParaRPr lang="en-US"/>
          </a:p>
        </p:txBody>
      </p:sp>
    </p:spTree>
    <p:extLst>
      <p:ext uri="{BB962C8B-B14F-4D97-AF65-F5344CB8AC3E}">
        <p14:creationId xmlns:p14="http://schemas.microsoft.com/office/powerpoint/2010/main" val="2880349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CB5A40-FF90-48DD-A5C3-2C1ED3F2C67F}" type="datetimeFigureOut">
              <a:rPr lang="en-US" smtClean="0"/>
              <a:t>9/11/2012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4D931-527D-4C51-927A-69A47157AB0A}" type="slidenum">
              <a:rPr lang="en-US" smtClean="0"/>
              <a:t>‹#›</a:t>
            </a:fld>
            <a:endParaRPr lang="en-US"/>
          </a:p>
        </p:txBody>
      </p:sp>
    </p:spTree>
    <p:extLst>
      <p:ext uri="{BB962C8B-B14F-4D97-AF65-F5344CB8AC3E}">
        <p14:creationId xmlns:p14="http://schemas.microsoft.com/office/powerpoint/2010/main" val="966268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CB5A40-FF90-48DD-A5C3-2C1ED3F2C67F}" type="datetimeFigureOut">
              <a:rPr lang="en-US" smtClean="0"/>
              <a:t>9/11/2012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4D931-527D-4C51-927A-69A47157AB0A}" type="slidenum">
              <a:rPr lang="en-US" smtClean="0"/>
              <a:t>‹#›</a:t>
            </a:fld>
            <a:endParaRPr lang="en-US"/>
          </a:p>
        </p:txBody>
      </p:sp>
    </p:spTree>
    <p:extLst>
      <p:ext uri="{BB962C8B-B14F-4D97-AF65-F5344CB8AC3E}">
        <p14:creationId xmlns:p14="http://schemas.microsoft.com/office/powerpoint/2010/main" val="26612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CB5A40-FF90-48DD-A5C3-2C1ED3F2C67F}" type="datetimeFigureOut">
              <a:rPr lang="en-US" smtClean="0"/>
              <a:t>9/11/2012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C4D931-527D-4C51-927A-69A47157AB0A}" type="slidenum">
              <a:rPr lang="en-US" smtClean="0"/>
              <a:t>‹#›</a:t>
            </a:fld>
            <a:endParaRPr lang="en-US"/>
          </a:p>
        </p:txBody>
      </p:sp>
    </p:spTree>
    <p:extLst>
      <p:ext uri="{BB962C8B-B14F-4D97-AF65-F5344CB8AC3E}">
        <p14:creationId xmlns:p14="http://schemas.microsoft.com/office/powerpoint/2010/main" val="3582099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CB5A40-FF90-48DD-A5C3-2C1ED3F2C67F}" type="datetimeFigureOut">
              <a:rPr lang="en-US" smtClean="0"/>
              <a:t>9/11/2012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C4D931-527D-4C51-927A-69A47157AB0A}" type="slidenum">
              <a:rPr lang="en-US" smtClean="0"/>
              <a:t>‹#›</a:t>
            </a:fld>
            <a:endParaRPr lang="en-US"/>
          </a:p>
        </p:txBody>
      </p:sp>
    </p:spTree>
    <p:extLst>
      <p:ext uri="{BB962C8B-B14F-4D97-AF65-F5344CB8AC3E}">
        <p14:creationId xmlns:p14="http://schemas.microsoft.com/office/powerpoint/2010/main" val="64933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CB5A40-FF90-48DD-A5C3-2C1ED3F2C67F}" type="datetimeFigureOut">
              <a:rPr lang="en-US" smtClean="0"/>
              <a:t>9/11/2012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C4D931-527D-4C51-927A-69A47157AB0A}" type="slidenum">
              <a:rPr lang="en-US" smtClean="0"/>
              <a:t>‹#›</a:t>
            </a:fld>
            <a:endParaRPr lang="en-US"/>
          </a:p>
        </p:txBody>
      </p:sp>
    </p:spTree>
    <p:extLst>
      <p:ext uri="{BB962C8B-B14F-4D97-AF65-F5344CB8AC3E}">
        <p14:creationId xmlns:p14="http://schemas.microsoft.com/office/powerpoint/2010/main" val="852190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CB5A40-FF90-48DD-A5C3-2C1ED3F2C67F}" type="datetimeFigureOut">
              <a:rPr lang="en-US" smtClean="0"/>
              <a:t>9/11/2012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4D931-527D-4C51-927A-69A47157AB0A}" type="slidenum">
              <a:rPr lang="en-US" smtClean="0"/>
              <a:t>‹#›</a:t>
            </a:fld>
            <a:endParaRPr lang="en-US"/>
          </a:p>
        </p:txBody>
      </p:sp>
    </p:spTree>
    <p:extLst>
      <p:ext uri="{BB962C8B-B14F-4D97-AF65-F5344CB8AC3E}">
        <p14:creationId xmlns:p14="http://schemas.microsoft.com/office/powerpoint/2010/main" val="2924309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CB5A40-FF90-48DD-A5C3-2C1ED3F2C67F}" type="datetimeFigureOut">
              <a:rPr lang="en-US" smtClean="0"/>
              <a:t>9/11/2012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4D931-527D-4C51-927A-69A47157AB0A}" type="slidenum">
              <a:rPr lang="en-US" smtClean="0"/>
              <a:t>‹#›</a:t>
            </a:fld>
            <a:endParaRPr lang="en-US"/>
          </a:p>
        </p:txBody>
      </p:sp>
    </p:spTree>
    <p:extLst>
      <p:ext uri="{BB962C8B-B14F-4D97-AF65-F5344CB8AC3E}">
        <p14:creationId xmlns:p14="http://schemas.microsoft.com/office/powerpoint/2010/main" val="2691405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CB5A40-FF90-48DD-A5C3-2C1ED3F2C67F}" type="datetimeFigureOut">
              <a:rPr lang="en-US" smtClean="0"/>
              <a:t>9/11/2012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4D931-527D-4C51-927A-69A47157AB0A}" type="slidenum">
              <a:rPr lang="en-US" smtClean="0"/>
              <a:t>‹#›</a:t>
            </a:fld>
            <a:endParaRPr lang="en-US"/>
          </a:p>
        </p:txBody>
      </p:sp>
    </p:spTree>
    <p:extLst>
      <p:ext uri="{BB962C8B-B14F-4D97-AF65-F5344CB8AC3E}">
        <p14:creationId xmlns:p14="http://schemas.microsoft.com/office/powerpoint/2010/main" val="3845760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youtube.com/watch?v=Ahg6qcgoay4"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youtube.com/watch?v=vBPG_OBgTW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5709" y="762000"/>
            <a:ext cx="6059055" cy="4648200"/>
          </a:xfrm>
          <a:solidFill>
            <a:schemeClr val="accent1">
              <a:lumMod val="20000"/>
              <a:lumOff val="80000"/>
            </a:schemeClr>
          </a:solidFill>
        </p:spPr>
        <p:txBody>
          <a:bodyPr>
            <a:normAutofit/>
          </a:bodyPr>
          <a:lstStyle/>
          <a:p>
            <a:r>
              <a:rPr lang="en-US" sz="3000" dirty="0" smtClean="0"/>
              <a:t>Judgment in Managerial Decision Making 8e</a:t>
            </a:r>
            <a:br>
              <a:rPr lang="en-US" sz="3000" dirty="0" smtClean="0"/>
            </a:br>
            <a:r>
              <a:rPr lang="en-US" sz="3000" dirty="0" smtClean="0"/>
              <a:t/>
            </a:r>
            <a:br>
              <a:rPr lang="en-US" sz="3000" dirty="0" smtClean="0"/>
            </a:br>
            <a:r>
              <a:rPr lang="en-US" sz="3000" dirty="0"/>
              <a:t/>
            </a:r>
            <a:br>
              <a:rPr lang="en-US" sz="3000" dirty="0"/>
            </a:br>
            <a:r>
              <a:rPr lang="en-US" sz="3000" dirty="0" smtClean="0"/>
              <a:t>Chapter 4</a:t>
            </a:r>
            <a:br>
              <a:rPr lang="en-US" sz="3000" dirty="0" smtClean="0"/>
            </a:br>
            <a:r>
              <a:rPr lang="en-US" sz="3000" dirty="0" smtClean="0"/>
              <a:t>Bounded Awareness</a:t>
            </a:r>
            <a:endParaRPr lang="en-US" sz="3000" dirty="0"/>
          </a:p>
        </p:txBody>
      </p:sp>
      <p:pic>
        <p:nvPicPr>
          <p:cNvPr id="1027" name="Picture 3" descr="C:\Users\brbaker\AppData\Local\Microsoft\Windows\Temporary Internet Files\Content.Outlook\7AIUUS0U\120627_Judgment in Managerial Decision Making 8th Edition_R2Final_H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927"/>
            <a:ext cx="2895600" cy="43434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6477000" y="6324599"/>
            <a:ext cx="2667000" cy="519545"/>
          </a:xfrm>
          <a:prstGeom prst="rect">
            <a:avLst/>
          </a:prstGeom>
          <a:solidFill>
            <a:schemeClr val="accent1">
              <a:lumMod val="20000"/>
              <a:lumOff val="80000"/>
            </a:schemeClr>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300" dirty="0" smtClean="0"/>
              <a:t>Copyright 2013 John Wiley &amp; Sons</a:t>
            </a:r>
            <a:endParaRPr lang="en-US" sz="1300" dirty="0"/>
          </a:p>
        </p:txBody>
      </p:sp>
    </p:spTree>
    <p:extLst>
      <p:ext uri="{BB962C8B-B14F-4D97-AF65-F5344CB8AC3E}">
        <p14:creationId xmlns:p14="http://schemas.microsoft.com/office/powerpoint/2010/main" val="4279882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chemeClr val="accent1">
              <a:lumMod val="20000"/>
              <a:lumOff val="80000"/>
            </a:schemeClr>
          </a:solidFill>
        </p:spPr>
        <p:txBody>
          <a:bodyPr/>
          <a:lstStyle/>
          <a:p>
            <a:r>
              <a:rPr lang="en-US" dirty="0" smtClean="0"/>
              <a:t>Forms of Bounded Awareness</a:t>
            </a:r>
            <a:endParaRPr lang="en-US" dirty="0"/>
          </a:p>
        </p:txBody>
      </p:sp>
      <p:sp>
        <p:nvSpPr>
          <p:cNvPr id="5" name="Content Placeholder 4"/>
          <p:cNvSpPr>
            <a:spLocks noGrp="1"/>
          </p:cNvSpPr>
          <p:nvPr>
            <p:ph idx="1"/>
          </p:nvPr>
        </p:nvSpPr>
        <p:spPr>
          <a:solidFill>
            <a:schemeClr val="accent1">
              <a:lumMod val="20000"/>
              <a:lumOff val="80000"/>
            </a:schemeClr>
          </a:solidFill>
        </p:spPr>
        <p:txBody>
          <a:bodyPr>
            <a:normAutofit fontScale="92500"/>
          </a:bodyPr>
          <a:lstStyle/>
          <a:p>
            <a:r>
              <a:rPr lang="en-US" dirty="0" err="1" smtClean="0"/>
              <a:t>Inattentional</a:t>
            </a:r>
            <a:r>
              <a:rPr lang="en-US" dirty="0" smtClean="0"/>
              <a:t> blindness to obvious information.</a:t>
            </a:r>
          </a:p>
          <a:p>
            <a:r>
              <a:rPr lang="en-US" dirty="0" smtClean="0"/>
              <a:t>The failure to notice obvious changes in one’s environment.</a:t>
            </a:r>
          </a:p>
          <a:p>
            <a:r>
              <a:rPr lang="en-US" dirty="0" smtClean="0"/>
              <a:t>The tendency to focus on only a part of the problem at hand.</a:t>
            </a:r>
          </a:p>
          <a:p>
            <a:r>
              <a:rPr lang="en-US" dirty="0" smtClean="0"/>
              <a:t>Bounded awareness in groups.</a:t>
            </a:r>
          </a:p>
          <a:p>
            <a:r>
              <a:rPr lang="en-US" dirty="0" smtClean="0"/>
              <a:t>Bounded awareness in strategic decisions.</a:t>
            </a:r>
          </a:p>
          <a:p>
            <a:r>
              <a:rPr lang="en-US" dirty="0" smtClean="0"/>
              <a:t>Bounded awareness in auctions.</a:t>
            </a:r>
            <a:endParaRPr lang="en-US" dirty="0"/>
          </a:p>
        </p:txBody>
      </p:sp>
    </p:spTree>
    <p:extLst>
      <p:ext uri="{BB962C8B-B14F-4D97-AF65-F5344CB8AC3E}">
        <p14:creationId xmlns:p14="http://schemas.microsoft.com/office/powerpoint/2010/main" val="10509798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err="1" smtClean="0"/>
              <a:t>Inattentional</a:t>
            </a:r>
            <a:r>
              <a:rPr lang="en-US" dirty="0" smtClean="0"/>
              <a:t> Blindness</a:t>
            </a:r>
            <a:endParaRPr lang="en-US" dirty="0"/>
          </a:p>
        </p:txBody>
      </p:sp>
      <p:sp>
        <p:nvSpPr>
          <p:cNvPr id="3" name="Content Placeholder 2"/>
          <p:cNvSpPr>
            <a:spLocks noGrp="1"/>
          </p:cNvSpPr>
          <p:nvPr>
            <p:ph idx="1"/>
          </p:nvPr>
        </p:nvSpPr>
        <p:spPr/>
        <p:txBody>
          <a:bodyPr/>
          <a:lstStyle/>
          <a:p>
            <a:pPr marL="0" indent="0">
              <a:buNone/>
            </a:pPr>
            <a:r>
              <a:rPr lang="en-US" dirty="0">
                <a:hlinkClick r:id="rId3"/>
              </a:rPr>
              <a:t>http://</a:t>
            </a:r>
            <a:r>
              <a:rPr lang="en-US" dirty="0" smtClean="0">
                <a:hlinkClick r:id="rId3"/>
              </a:rPr>
              <a:t>www.youtube.com/watch?v=Ahg6qcgoay4</a:t>
            </a:r>
            <a:endParaRPr lang="en-US" dirty="0" smtClean="0"/>
          </a:p>
          <a:p>
            <a:r>
              <a:rPr lang="en-US" dirty="0" smtClean="0"/>
              <a:t>Did you notice anything unusual in the video?</a:t>
            </a:r>
          </a:p>
          <a:p>
            <a:r>
              <a:rPr lang="en-US" dirty="0" smtClean="0"/>
              <a:t>Other examples of </a:t>
            </a:r>
            <a:r>
              <a:rPr lang="en-US" dirty="0" err="1" smtClean="0"/>
              <a:t>inattentional</a:t>
            </a:r>
            <a:r>
              <a:rPr lang="en-US" dirty="0" smtClean="0"/>
              <a:t> blindness.</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2398641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Change Blindness</a:t>
            </a:r>
            <a:endParaRPr lang="en-US" dirty="0"/>
          </a:p>
        </p:txBody>
      </p:sp>
      <p:sp>
        <p:nvSpPr>
          <p:cNvPr id="3" name="Content Placeholder 2"/>
          <p:cNvSpPr>
            <a:spLocks noGrp="1"/>
          </p:cNvSpPr>
          <p:nvPr>
            <p:ph idx="1"/>
          </p:nvPr>
        </p:nvSpPr>
        <p:spPr/>
        <p:txBody>
          <a:bodyPr/>
          <a:lstStyle/>
          <a:p>
            <a:pPr marL="0" indent="0">
              <a:buNone/>
            </a:pPr>
            <a:r>
              <a:rPr lang="en-US" dirty="0" smtClean="0">
                <a:hlinkClick r:id="rId3"/>
              </a:rPr>
              <a:t>http://www.youtube.com/watch?v=vBPG_OBgTWg</a:t>
            </a:r>
            <a:endParaRPr lang="en-US" dirty="0" smtClean="0"/>
          </a:p>
          <a:p>
            <a:r>
              <a:rPr lang="en-US" dirty="0" smtClean="0"/>
              <a:t>Change blindness</a:t>
            </a:r>
          </a:p>
          <a:p>
            <a:r>
              <a:rPr lang="en-US" dirty="0" smtClean="0"/>
              <a:t>Other examples of change blindness:</a:t>
            </a:r>
          </a:p>
          <a:p>
            <a:pPr lvl="1"/>
            <a:r>
              <a:rPr lang="en-US" dirty="0" smtClean="0"/>
              <a:t>Auditors of companies</a:t>
            </a:r>
          </a:p>
          <a:p>
            <a:pPr lvl="1"/>
            <a:r>
              <a:rPr lang="en-US" dirty="0" smtClean="0"/>
              <a:t>Unethical behavior</a:t>
            </a:r>
            <a:endParaRPr lang="en-US" dirty="0"/>
          </a:p>
        </p:txBody>
      </p:sp>
    </p:spTree>
    <p:extLst>
      <p:ext uri="{BB962C8B-B14F-4D97-AF65-F5344CB8AC3E}">
        <p14:creationId xmlns:p14="http://schemas.microsoft.com/office/powerpoint/2010/main" val="16783618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err="1" smtClean="0"/>
              <a:t>Focalism</a:t>
            </a:r>
            <a:r>
              <a:rPr lang="en-US" dirty="0" smtClean="0"/>
              <a:t> and the Focusing Illusion</a:t>
            </a:r>
            <a:endParaRPr lang="en-US" dirty="0"/>
          </a:p>
        </p:txBody>
      </p:sp>
      <p:sp>
        <p:nvSpPr>
          <p:cNvPr id="3" name="Content Placeholder 2"/>
          <p:cNvSpPr>
            <a:spLocks noGrp="1"/>
          </p:cNvSpPr>
          <p:nvPr>
            <p:ph idx="1"/>
          </p:nvPr>
        </p:nvSpPr>
        <p:spPr>
          <a:solidFill>
            <a:schemeClr val="accent1">
              <a:lumMod val="20000"/>
              <a:lumOff val="80000"/>
            </a:schemeClr>
          </a:solidFill>
        </p:spPr>
        <p:txBody>
          <a:bodyPr/>
          <a:lstStyle/>
          <a:p>
            <a:r>
              <a:rPr lang="en-US" dirty="0" err="1" smtClean="0"/>
              <a:t>Focalism</a:t>
            </a:r>
            <a:endParaRPr lang="en-US" dirty="0"/>
          </a:p>
          <a:p>
            <a:r>
              <a:rPr lang="en-US" dirty="0" smtClean="0"/>
              <a:t>Overestimation of our emotional reactions</a:t>
            </a:r>
          </a:p>
          <a:p>
            <a:pPr lvl="1"/>
            <a:r>
              <a:rPr lang="en-US" dirty="0" smtClean="0"/>
              <a:t>Affective forecasting errors</a:t>
            </a:r>
          </a:p>
          <a:p>
            <a:pPr lvl="1"/>
            <a:r>
              <a:rPr lang="en-US" dirty="0" smtClean="0"/>
              <a:t>Overweighting salient information</a:t>
            </a:r>
          </a:p>
          <a:p>
            <a:r>
              <a:rPr lang="en-US" dirty="0" smtClean="0"/>
              <a:t>Focusing on specific events</a:t>
            </a:r>
          </a:p>
        </p:txBody>
      </p:sp>
    </p:spTree>
    <p:extLst>
      <p:ext uri="{BB962C8B-B14F-4D97-AF65-F5344CB8AC3E}">
        <p14:creationId xmlns:p14="http://schemas.microsoft.com/office/powerpoint/2010/main" val="618095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Bounded Awareness in Groups</a:t>
            </a:r>
            <a:endParaRPr lang="en-US" dirty="0"/>
          </a:p>
        </p:txBody>
      </p:sp>
      <p:sp>
        <p:nvSpPr>
          <p:cNvPr id="3" name="Content Placeholder 2"/>
          <p:cNvSpPr>
            <a:spLocks noGrp="1"/>
          </p:cNvSpPr>
          <p:nvPr>
            <p:ph idx="1"/>
          </p:nvPr>
        </p:nvSpPr>
        <p:spPr>
          <a:solidFill>
            <a:schemeClr val="accent1">
              <a:lumMod val="20000"/>
              <a:lumOff val="80000"/>
            </a:schemeClr>
          </a:solidFill>
        </p:spPr>
        <p:txBody>
          <a:bodyPr/>
          <a:lstStyle/>
          <a:p>
            <a:r>
              <a:rPr lang="en-US" dirty="0" smtClean="0"/>
              <a:t>Much decision-making occurs in groups.</a:t>
            </a:r>
          </a:p>
          <a:p>
            <a:r>
              <a:rPr lang="en-US" dirty="0" smtClean="0"/>
              <a:t>Mentioned information is considered.</a:t>
            </a:r>
            <a:endParaRPr lang="en-US" dirty="0"/>
          </a:p>
          <a:p>
            <a:r>
              <a:rPr lang="en-US" dirty="0" smtClean="0"/>
              <a:t>Groups focus on shared information.</a:t>
            </a:r>
          </a:p>
          <a:p>
            <a:r>
              <a:rPr lang="en-US" dirty="0" smtClean="0"/>
              <a:t>Groups should emphasize unique information.</a:t>
            </a:r>
          </a:p>
        </p:txBody>
      </p:sp>
    </p:spTree>
    <p:extLst>
      <p:ext uri="{BB962C8B-B14F-4D97-AF65-F5344CB8AC3E}">
        <p14:creationId xmlns:p14="http://schemas.microsoft.com/office/powerpoint/2010/main" val="23079613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fontScale="90000"/>
          </a:bodyPr>
          <a:lstStyle/>
          <a:p>
            <a:r>
              <a:rPr lang="en-US" dirty="0" smtClean="0"/>
              <a:t>Bounded Awareness in Strategic Settings</a:t>
            </a:r>
            <a:endParaRPr lang="en-US" dirty="0"/>
          </a:p>
        </p:txBody>
      </p:sp>
      <p:sp>
        <p:nvSpPr>
          <p:cNvPr id="3" name="Content Placeholder 2"/>
          <p:cNvSpPr>
            <a:spLocks noGrp="1"/>
          </p:cNvSpPr>
          <p:nvPr>
            <p:ph idx="1"/>
          </p:nvPr>
        </p:nvSpPr>
        <p:spPr>
          <a:solidFill>
            <a:schemeClr val="accent1">
              <a:lumMod val="20000"/>
              <a:lumOff val="80000"/>
            </a:schemeClr>
          </a:solidFill>
        </p:spPr>
        <p:txBody>
          <a:bodyPr/>
          <a:lstStyle/>
          <a:p>
            <a:r>
              <a:rPr lang="en-US" dirty="0" smtClean="0"/>
              <a:t>Bounded awareness of rules</a:t>
            </a:r>
          </a:p>
          <a:p>
            <a:r>
              <a:rPr lang="en-US" dirty="0" smtClean="0"/>
              <a:t>Bounded awareness of others’ decisions</a:t>
            </a:r>
          </a:p>
        </p:txBody>
      </p:sp>
    </p:spTree>
    <p:extLst>
      <p:ext uri="{BB962C8B-B14F-4D97-AF65-F5344CB8AC3E}">
        <p14:creationId xmlns:p14="http://schemas.microsoft.com/office/powerpoint/2010/main" val="6800567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dirty="0" smtClean="0"/>
              <a:t>Multiparty Ultimatum Games</a:t>
            </a:r>
            <a:endParaRPr lang="en-US" dirty="0"/>
          </a:p>
        </p:txBody>
      </p:sp>
      <p:sp>
        <p:nvSpPr>
          <p:cNvPr id="3" name="Content Placeholder 2"/>
          <p:cNvSpPr>
            <a:spLocks noGrp="1"/>
          </p:cNvSpPr>
          <p:nvPr>
            <p:ph idx="1"/>
          </p:nvPr>
        </p:nvSpPr>
        <p:spPr>
          <a:solidFill>
            <a:schemeClr val="accent1">
              <a:lumMod val="20000"/>
              <a:lumOff val="80000"/>
            </a:schemeClr>
          </a:solidFill>
        </p:spPr>
        <p:txBody>
          <a:bodyPr>
            <a:normAutofit lnSpcReduction="10000"/>
          </a:bodyPr>
          <a:lstStyle/>
          <a:p>
            <a:r>
              <a:rPr lang="en-US" dirty="0" smtClean="0"/>
              <a:t>Consider Problems 1 and 4</a:t>
            </a:r>
          </a:p>
          <a:p>
            <a:pPr lvl="1"/>
            <a:r>
              <a:rPr lang="en-US" dirty="0" smtClean="0"/>
              <a:t>Problem 1: Largest acceptance price</a:t>
            </a:r>
          </a:p>
          <a:p>
            <a:pPr lvl="1"/>
            <a:r>
              <a:rPr lang="en-US" dirty="0" smtClean="0"/>
              <a:t>Problem 4: Smallest acceptance price</a:t>
            </a:r>
          </a:p>
          <a:p>
            <a:r>
              <a:rPr lang="en-US" dirty="0" smtClean="0"/>
              <a:t>Problem 1</a:t>
            </a:r>
          </a:p>
          <a:p>
            <a:pPr lvl="1"/>
            <a:r>
              <a:rPr lang="en-US" dirty="0" smtClean="0"/>
              <a:t>Will all players ask for less than $10?</a:t>
            </a:r>
          </a:p>
          <a:p>
            <a:pPr lvl="1"/>
            <a:r>
              <a:rPr lang="en-US" dirty="0" smtClean="0"/>
              <a:t>Maximizing strategy: 10-10-10-10-10-10</a:t>
            </a:r>
          </a:p>
          <a:p>
            <a:r>
              <a:rPr lang="en-US" dirty="0" smtClean="0"/>
              <a:t>Problem 2</a:t>
            </a:r>
          </a:p>
          <a:p>
            <a:pPr lvl="1"/>
            <a:r>
              <a:rPr lang="en-US" dirty="0" smtClean="0"/>
              <a:t>Will at least one player ask for $1?</a:t>
            </a:r>
          </a:p>
          <a:p>
            <a:pPr lvl="1"/>
            <a:r>
              <a:rPr lang="en-US" dirty="0" smtClean="0"/>
              <a:t>Maximizing strategy: 55-1-1-1-1-1</a:t>
            </a:r>
          </a:p>
          <a:p>
            <a:pPr lvl="1"/>
            <a:endParaRPr lang="en-US" dirty="0" smtClean="0"/>
          </a:p>
        </p:txBody>
      </p:sp>
    </p:spTree>
    <p:extLst>
      <p:ext uri="{BB962C8B-B14F-4D97-AF65-F5344CB8AC3E}">
        <p14:creationId xmlns:p14="http://schemas.microsoft.com/office/powerpoint/2010/main" val="2972970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dirty="0" smtClean="0"/>
              <a:t>What Do People Actually Do?</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84566282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720231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dirty="0" smtClean="0"/>
              <a:t>The Monty Hall Game</a:t>
            </a:r>
            <a:endParaRPr lang="en-US" dirty="0"/>
          </a:p>
        </p:txBody>
      </p:sp>
      <p:sp>
        <p:nvSpPr>
          <p:cNvPr id="3" name="Content Placeholder 2"/>
          <p:cNvSpPr>
            <a:spLocks noGrp="1"/>
          </p:cNvSpPr>
          <p:nvPr>
            <p:ph idx="1"/>
          </p:nvPr>
        </p:nvSpPr>
        <p:spPr>
          <a:solidFill>
            <a:schemeClr val="accent1">
              <a:lumMod val="20000"/>
              <a:lumOff val="80000"/>
            </a:schemeClr>
          </a:solidFill>
        </p:spPr>
        <p:txBody>
          <a:bodyPr>
            <a:normAutofit fontScale="92500" lnSpcReduction="10000"/>
          </a:bodyPr>
          <a:lstStyle/>
          <a:p>
            <a:r>
              <a:rPr lang="en-US" dirty="0" smtClean="0"/>
              <a:t>Consider Problems 2 and 5</a:t>
            </a:r>
          </a:p>
          <a:p>
            <a:pPr lvl="1"/>
            <a:r>
              <a:rPr lang="en-US" dirty="0" smtClean="0"/>
              <a:t>Problem 2: Box without prize opens</a:t>
            </a:r>
          </a:p>
          <a:p>
            <a:pPr lvl="1"/>
            <a:r>
              <a:rPr lang="en-US" dirty="0" smtClean="0"/>
              <a:t>Problem 5: Box without prize opens if it </a:t>
            </a:r>
            <a:r>
              <a:rPr lang="en-US" dirty="0" err="1" smtClean="0"/>
              <a:t>minizes</a:t>
            </a:r>
            <a:r>
              <a:rPr lang="en-US" dirty="0" smtClean="0"/>
              <a:t> chance of winning</a:t>
            </a:r>
          </a:p>
          <a:p>
            <a:r>
              <a:rPr lang="en-US" dirty="0" smtClean="0"/>
              <a:t>Problem 2</a:t>
            </a:r>
          </a:p>
          <a:p>
            <a:pPr lvl="1"/>
            <a:r>
              <a:rPr lang="en-US" dirty="0" smtClean="0"/>
              <a:t>Unopened box: 2/3 chance of winning</a:t>
            </a:r>
          </a:p>
          <a:p>
            <a:pPr lvl="1"/>
            <a:r>
              <a:rPr lang="en-US" dirty="0" smtClean="0"/>
              <a:t>People should always switch</a:t>
            </a:r>
          </a:p>
          <a:p>
            <a:r>
              <a:rPr lang="en-US" dirty="0" smtClean="0"/>
              <a:t>Problem 5</a:t>
            </a:r>
          </a:p>
          <a:p>
            <a:pPr lvl="1"/>
            <a:r>
              <a:rPr lang="en-US" dirty="0" smtClean="0"/>
              <a:t>Opened box: 100% chance of winning</a:t>
            </a:r>
          </a:p>
          <a:p>
            <a:pPr lvl="1"/>
            <a:r>
              <a:rPr lang="en-US" dirty="0" smtClean="0"/>
              <a:t>People should never switch</a:t>
            </a:r>
          </a:p>
        </p:txBody>
      </p:sp>
    </p:spTree>
    <p:extLst>
      <p:ext uri="{BB962C8B-B14F-4D97-AF65-F5344CB8AC3E}">
        <p14:creationId xmlns:p14="http://schemas.microsoft.com/office/powerpoint/2010/main" val="18247042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dirty="0" smtClean="0"/>
              <a:t>What Do People Actually Do?</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5019019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636183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1">
              <a:lumMod val="20000"/>
              <a:lumOff val="80000"/>
            </a:schemeClr>
          </a:solidFill>
        </p:spPr>
        <p:txBody>
          <a:bodyPr>
            <a:normAutofit/>
          </a:bodyPr>
          <a:lstStyle/>
          <a:p>
            <a:r>
              <a:rPr lang="en-US" dirty="0" smtClean="0"/>
              <a:t>Problem 1: Role-Playing Exercise</a:t>
            </a:r>
            <a:endParaRPr lang="en-US" dirty="0"/>
          </a:p>
        </p:txBody>
      </p:sp>
      <p:sp>
        <p:nvSpPr>
          <p:cNvPr id="4" name="Content Placeholder 3"/>
          <p:cNvSpPr>
            <a:spLocks noGrp="1"/>
          </p:cNvSpPr>
          <p:nvPr>
            <p:ph idx="1"/>
          </p:nvPr>
        </p:nvSpPr>
        <p:spPr/>
        <p:txBody>
          <a:bodyPr>
            <a:normAutofit fontScale="85000" lnSpcReduction="20000"/>
          </a:bodyPr>
          <a:lstStyle/>
          <a:p>
            <a:pPr marL="0" indent="0">
              <a:buNone/>
            </a:pPr>
            <a:r>
              <a:rPr lang="en-US" dirty="0"/>
              <a:t>S</a:t>
            </a:r>
            <a:r>
              <a:rPr lang="en-US" dirty="0" smtClean="0"/>
              <a:t>ix </a:t>
            </a:r>
            <a:r>
              <a:rPr lang="en-US" dirty="0"/>
              <a:t>people </a:t>
            </a:r>
            <a:r>
              <a:rPr lang="en-US" dirty="0" smtClean="0"/>
              <a:t>are randomly </a:t>
            </a:r>
            <a:r>
              <a:rPr lang="en-US" dirty="0"/>
              <a:t>assigned to the roles A, B, C, D, E, and F. A </a:t>
            </a:r>
            <a:r>
              <a:rPr lang="en-US" dirty="0" smtClean="0"/>
              <a:t>is randomly </a:t>
            </a:r>
            <a:r>
              <a:rPr lang="en-US" dirty="0"/>
              <a:t>selected and given $60 to allot among A, B, C, D, E, and F. The amounts given to B, C, D, E, and F must be equal, but this amount may be different from the amount that A allocates to A (herself/himself). B, C, D, E, and F will be asked to specify the minimum amount that they would accept. If the amount offered by A to each of B, C, D, E, and F is equal to or greater than the largest amount speciﬁed by B, C, D, E, or F, the $60 will be divided as speciﬁed by A. If, however, any of the amounts speciﬁed by B, C, D, E, and F are larger than the amount offered by A, all six parties will receive $0. </a:t>
            </a:r>
          </a:p>
          <a:p>
            <a:pPr marL="0" indent="0">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759614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dirty="0" smtClean="0"/>
              <a:t>Problem 3: Acquiring a Company </a:t>
            </a:r>
            <a:endParaRPr lang="en-US" dirty="0"/>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r>
              <a:rPr lang="en-US" dirty="0" smtClean="0"/>
              <a:t>If Company A offers $50:</a:t>
            </a:r>
          </a:p>
          <a:p>
            <a:pPr lvl="1"/>
            <a:r>
              <a:rPr lang="en-US" dirty="0" smtClean="0"/>
              <a:t>Offer not accepted if T &gt; $50</a:t>
            </a:r>
          </a:p>
          <a:p>
            <a:pPr lvl="1"/>
            <a:r>
              <a:rPr lang="en-US" dirty="0" smtClean="0"/>
              <a:t>In accepted offers, average T value: $25</a:t>
            </a:r>
          </a:p>
          <a:p>
            <a:pPr lvl="1"/>
            <a:r>
              <a:rPr lang="en-US" dirty="0" smtClean="0"/>
              <a:t>Value to Company A: $37.50</a:t>
            </a:r>
          </a:p>
          <a:p>
            <a:pPr lvl="1"/>
            <a:r>
              <a:rPr lang="en-US" dirty="0" smtClean="0"/>
              <a:t>Company A loss: $12.50</a:t>
            </a:r>
          </a:p>
          <a:p>
            <a:r>
              <a:rPr lang="en-US" dirty="0" smtClean="0"/>
              <a:t>A loses on any offer &gt; $0</a:t>
            </a:r>
          </a:p>
          <a:p>
            <a:r>
              <a:rPr lang="en-US" dirty="0" smtClean="0"/>
              <a:t>Company A shouldn’t offer anything</a:t>
            </a:r>
          </a:p>
        </p:txBody>
      </p:sp>
    </p:spTree>
    <p:extLst>
      <p:ext uri="{BB962C8B-B14F-4D97-AF65-F5344CB8AC3E}">
        <p14:creationId xmlns:p14="http://schemas.microsoft.com/office/powerpoint/2010/main" val="25882039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dirty="0" smtClean="0"/>
              <a:t>What Do People Actually Do?</a:t>
            </a:r>
            <a:endParaRPr lang="en-US" dirty="0"/>
          </a:p>
        </p:txBody>
      </p:sp>
      <p:pic>
        <p:nvPicPr>
          <p:cNvPr id="4098"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95400" y="1524000"/>
            <a:ext cx="6473780" cy="4645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17588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chemeClr val="accent1">
              <a:lumMod val="20000"/>
              <a:lumOff val="80000"/>
            </a:schemeClr>
          </a:solidFill>
        </p:spPr>
        <p:txBody>
          <a:bodyPr/>
          <a:lstStyle/>
          <a:p>
            <a:r>
              <a:rPr lang="en-US" dirty="0" smtClean="0"/>
              <a:t>More Bounded Awareness</a:t>
            </a:r>
            <a:endParaRPr lang="en-US" dirty="0"/>
          </a:p>
        </p:txBody>
      </p:sp>
      <p:sp>
        <p:nvSpPr>
          <p:cNvPr id="5" name="Content Placeholder 4"/>
          <p:cNvSpPr>
            <a:spLocks noGrp="1"/>
          </p:cNvSpPr>
          <p:nvPr>
            <p:ph idx="1"/>
          </p:nvPr>
        </p:nvSpPr>
        <p:spPr>
          <a:solidFill>
            <a:schemeClr val="accent1">
              <a:lumMod val="20000"/>
              <a:lumOff val="80000"/>
            </a:schemeClr>
          </a:solidFill>
        </p:spPr>
        <p:txBody>
          <a:bodyPr/>
          <a:lstStyle/>
          <a:p>
            <a:r>
              <a:rPr lang="en-US" dirty="0" smtClean="0"/>
              <a:t>Auctions</a:t>
            </a:r>
          </a:p>
          <a:p>
            <a:r>
              <a:rPr lang="en-US" dirty="0" smtClean="0"/>
              <a:t>Logic versus actual decisions</a:t>
            </a:r>
          </a:p>
          <a:p>
            <a:r>
              <a:rPr lang="en-US" dirty="0" smtClean="0"/>
              <a:t>Reference group neglect</a:t>
            </a:r>
          </a:p>
          <a:p>
            <a:r>
              <a:rPr lang="en-US" dirty="0" smtClean="0"/>
              <a:t>Focus on outcomes</a:t>
            </a:r>
          </a:p>
          <a:p>
            <a:r>
              <a:rPr lang="en-US" dirty="0" smtClean="0"/>
              <a:t>Choice overload in others</a:t>
            </a:r>
            <a:endParaRPr lang="en-US" dirty="0"/>
          </a:p>
        </p:txBody>
      </p:sp>
    </p:spTree>
    <p:extLst>
      <p:ext uri="{BB962C8B-B14F-4D97-AF65-F5344CB8AC3E}">
        <p14:creationId xmlns:p14="http://schemas.microsoft.com/office/powerpoint/2010/main" val="249369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1">
              <a:lumMod val="20000"/>
              <a:lumOff val="80000"/>
            </a:schemeClr>
          </a:solidFill>
        </p:spPr>
        <p:txBody>
          <a:bodyPr>
            <a:normAutofit/>
          </a:bodyPr>
          <a:lstStyle/>
          <a:p>
            <a:r>
              <a:rPr lang="en-US" dirty="0" smtClean="0"/>
              <a:t>Problem 2: Pick a Winner</a:t>
            </a:r>
            <a:endParaRPr lang="en-US" dirty="0"/>
          </a:p>
        </p:txBody>
      </p:sp>
      <p:sp>
        <p:nvSpPr>
          <p:cNvPr id="4" name="Content Placeholder 3"/>
          <p:cNvSpPr>
            <a:spLocks noGrp="1"/>
          </p:cNvSpPr>
          <p:nvPr>
            <p:ph idx="1"/>
          </p:nvPr>
        </p:nvSpPr>
        <p:spPr/>
        <p:txBody>
          <a:bodyPr>
            <a:normAutofit fontScale="70000" lnSpcReduction="20000"/>
          </a:bodyPr>
          <a:lstStyle/>
          <a:p>
            <a:pPr marL="0" indent="0">
              <a:buNone/>
            </a:pPr>
            <a:r>
              <a:rPr lang="en-US" dirty="0"/>
              <a:t>Y</a:t>
            </a:r>
            <a:r>
              <a:rPr lang="en-US" dirty="0" smtClean="0"/>
              <a:t>ou are given </a:t>
            </a:r>
            <a:r>
              <a:rPr lang="en-US" dirty="0"/>
              <a:t>a choice of boxes X, Y, or Z. One of these three boxes has a valuable prize in it. The other two boxes are empty. After you pick one of the boxes, the computer will open one of the other two boxes, show you that this </a:t>
            </a:r>
            <a:r>
              <a:rPr lang="en-US" dirty="0" err="1"/>
              <a:t>unchosen</a:t>
            </a:r>
            <a:r>
              <a:rPr lang="en-US" dirty="0"/>
              <a:t> box does not have the prize, and offer you to trade your chosen box for the unopened, </a:t>
            </a:r>
            <a:r>
              <a:rPr lang="en-US" dirty="0" err="1"/>
              <a:t>unchosen</a:t>
            </a:r>
            <a:r>
              <a:rPr lang="en-US" dirty="0"/>
              <a:t> box. For example, if you were to choose box X, the computer would open one of the two other boxes (e.g., Y) and show you that it is empty. The computer would then offer you the opportunity to switch your choice from X to Z. </a:t>
            </a:r>
          </a:p>
          <a:p>
            <a:pPr marL="0" indent="0">
              <a:buNone/>
            </a:pPr>
            <a:endParaRPr lang="en-US" dirty="0"/>
          </a:p>
          <a:p>
            <a:pPr marL="0" indent="0">
              <a:buNone/>
            </a:pPr>
            <a:r>
              <a:rPr lang="en-US" dirty="0"/>
              <a:t>A student who participated in the study picked box Y. The computer then opened box Z, showed the student it was empty, and offered the student to trade box Y (which the student originally chose) for box X (the remaining unopened, </a:t>
            </a:r>
            <a:r>
              <a:rPr lang="en-US" dirty="0" err="1"/>
              <a:t>unchosen</a:t>
            </a:r>
            <a:r>
              <a:rPr lang="en-US" dirty="0"/>
              <a:t> box</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9462974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1">
              <a:lumMod val="20000"/>
              <a:lumOff val="80000"/>
            </a:schemeClr>
          </a:solidFill>
        </p:spPr>
        <p:txBody>
          <a:bodyPr>
            <a:normAutofit/>
          </a:bodyPr>
          <a:lstStyle/>
          <a:p>
            <a:r>
              <a:rPr lang="en-US" dirty="0" smtClean="0"/>
              <a:t>Problem 3: Acquiring a Company</a:t>
            </a:r>
            <a:endParaRPr lang="en-US" dirty="0"/>
          </a:p>
        </p:txBody>
      </p:sp>
      <p:sp>
        <p:nvSpPr>
          <p:cNvPr id="4" name="Content Placeholder 3"/>
          <p:cNvSpPr>
            <a:spLocks noGrp="1"/>
          </p:cNvSpPr>
          <p:nvPr>
            <p:ph idx="1"/>
          </p:nvPr>
        </p:nvSpPr>
        <p:spPr>
          <a:solidFill>
            <a:schemeClr val="accent1">
              <a:lumMod val="20000"/>
              <a:lumOff val="80000"/>
            </a:schemeClr>
          </a:solidFill>
        </p:spPr>
        <p:txBody>
          <a:bodyPr>
            <a:normAutofit/>
          </a:bodyPr>
          <a:lstStyle/>
          <a:p>
            <a:r>
              <a:rPr lang="en-US" dirty="0" smtClean="0"/>
              <a:t>You are </a:t>
            </a:r>
            <a:r>
              <a:rPr lang="en-US" dirty="0"/>
              <a:t>C</a:t>
            </a:r>
            <a:r>
              <a:rPr lang="en-US" dirty="0" smtClean="0"/>
              <a:t>ompany A</a:t>
            </a:r>
          </a:p>
          <a:p>
            <a:r>
              <a:rPr lang="en-US" dirty="0" smtClean="0"/>
              <a:t>You want to acquire Company T</a:t>
            </a:r>
          </a:p>
          <a:p>
            <a:pPr lvl="1"/>
            <a:r>
              <a:rPr lang="en-US" dirty="0" smtClean="0"/>
              <a:t>Company T is undertaking a project</a:t>
            </a:r>
          </a:p>
          <a:p>
            <a:pPr lvl="1"/>
            <a:r>
              <a:rPr lang="en-US" dirty="0" smtClean="0"/>
              <a:t>Project outcome range: $0 to $100</a:t>
            </a:r>
          </a:p>
          <a:p>
            <a:pPr lvl="1"/>
            <a:r>
              <a:rPr lang="en-US" dirty="0" smtClean="0"/>
              <a:t>All outcomes equally likely</a:t>
            </a:r>
          </a:p>
          <a:p>
            <a:pPr lvl="1"/>
            <a:r>
              <a:rPr lang="en-US" dirty="0" smtClean="0"/>
              <a:t>Company T worth 50% more if acquired</a:t>
            </a:r>
            <a:endParaRPr lang="en-US" dirty="0"/>
          </a:p>
          <a:p>
            <a:r>
              <a:rPr lang="en-US" dirty="0" smtClean="0"/>
              <a:t>Offer must be made early</a:t>
            </a:r>
          </a:p>
          <a:p>
            <a:r>
              <a:rPr lang="en-US" dirty="0" smtClean="0"/>
              <a:t>Company T will decide after outcome is known</a:t>
            </a:r>
          </a:p>
        </p:txBody>
      </p:sp>
    </p:spTree>
    <p:extLst>
      <p:ext uri="{BB962C8B-B14F-4D97-AF65-F5344CB8AC3E}">
        <p14:creationId xmlns:p14="http://schemas.microsoft.com/office/powerpoint/2010/main" val="3630074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1">
              <a:lumMod val="20000"/>
              <a:lumOff val="80000"/>
            </a:schemeClr>
          </a:solidFill>
        </p:spPr>
        <p:txBody>
          <a:bodyPr>
            <a:normAutofit/>
          </a:bodyPr>
          <a:lstStyle/>
          <a:p>
            <a:r>
              <a:rPr lang="en-US" dirty="0" smtClean="0"/>
              <a:t>Problem 4: Role Playing Exercise</a:t>
            </a:r>
            <a:endParaRPr lang="en-US" dirty="0"/>
          </a:p>
        </p:txBody>
      </p:sp>
      <p:sp>
        <p:nvSpPr>
          <p:cNvPr id="4" name="Content Placeholder 3"/>
          <p:cNvSpPr>
            <a:spLocks noGrp="1"/>
          </p:cNvSpPr>
          <p:nvPr>
            <p:ph idx="1"/>
          </p:nvPr>
        </p:nvSpPr>
        <p:spPr>
          <a:solidFill>
            <a:schemeClr val="accent1">
              <a:lumMod val="20000"/>
              <a:lumOff val="80000"/>
            </a:schemeClr>
          </a:solidFill>
        </p:spPr>
        <p:txBody>
          <a:bodyPr>
            <a:normAutofit fontScale="85000" lnSpcReduction="20000"/>
          </a:bodyPr>
          <a:lstStyle/>
          <a:p>
            <a:pPr marL="0" indent="0">
              <a:buNone/>
            </a:pPr>
            <a:r>
              <a:rPr lang="en-US" dirty="0"/>
              <a:t>S</a:t>
            </a:r>
            <a:r>
              <a:rPr lang="en-US" dirty="0" smtClean="0"/>
              <a:t>ix </a:t>
            </a:r>
            <a:r>
              <a:rPr lang="en-US" dirty="0"/>
              <a:t>people </a:t>
            </a:r>
            <a:r>
              <a:rPr lang="en-US" dirty="0" smtClean="0"/>
              <a:t>are randomly </a:t>
            </a:r>
            <a:r>
              <a:rPr lang="en-US" dirty="0"/>
              <a:t>assigned to the roles A, B, C, D, E, and F. A will be randomly selected and given $60 to allot among A, B, C, D, E, and F. The amounts given to B, C, D, E, and F must be equal, but this amount may be different from the amount that A allocates to A (herself/himself). B, C, D, E, and F will be asked to specify the minimum amount that they would accept. If the amount offered by A to each of B, C, D, E, and F is equal to or greater than the smallest amount speciﬁed by B, C, D, E, or F, the $60 will be divided as speciﬁed by A. If, however, all of the amounts speciﬁed by B, C, D, E, and F are larger than the amount offered by A, all six parties will receive $0. </a:t>
            </a:r>
          </a:p>
          <a:p>
            <a:pPr marL="0" indent="0">
              <a:buNone/>
            </a:pPr>
            <a:endParaRPr lang="en-US" dirty="0"/>
          </a:p>
        </p:txBody>
      </p:sp>
    </p:spTree>
    <p:extLst>
      <p:ext uri="{BB962C8B-B14F-4D97-AF65-F5344CB8AC3E}">
        <p14:creationId xmlns:p14="http://schemas.microsoft.com/office/powerpoint/2010/main" val="39814676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1">
              <a:lumMod val="20000"/>
              <a:lumOff val="80000"/>
            </a:schemeClr>
          </a:solidFill>
        </p:spPr>
        <p:txBody>
          <a:bodyPr>
            <a:normAutofit/>
          </a:bodyPr>
          <a:lstStyle/>
          <a:p>
            <a:r>
              <a:rPr lang="en-US" dirty="0" smtClean="0"/>
              <a:t>Problem 5: Pick a Winner</a:t>
            </a:r>
            <a:endParaRPr lang="en-US" dirty="0"/>
          </a:p>
        </p:txBody>
      </p:sp>
      <p:sp>
        <p:nvSpPr>
          <p:cNvPr id="4" name="Content Placeholder 3"/>
          <p:cNvSpPr>
            <a:spLocks noGrp="1"/>
          </p:cNvSpPr>
          <p:nvPr>
            <p:ph idx="1"/>
          </p:nvPr>
        </p:nvSpPr>
        <p:spPr/>
        <p:txBody>
          <a:bodyPr>
            <a:normAutofit fontScale="70000" lnSpcReduction="20000"/>
          </a:bodyPr>
          <a:lstStyle/>
          <a:p>
            <a:pPr marL="0" indent="0">
              <a:buNone/>
            </a:pPr>
            <a:r>
              <a:rPr lang="en-US" dirty="0"/>
              <a:t>Y</a:t>
            </a:r>
            <a:r>
              <a:rPr lang="en-US" dirty="0" smtClean="0"/>
              <a:t>ou are given </a:t>
            </a:r>
            <a:r>
              <a:rPr lang="en-US" dirty="0"/>
              <a:t>a choice of boxes X, Y, or Z. One of these three boxes has a valuable prize in it. The other two boxes are empty. After you pick one of the boxes, the computer may open one of the other two boxes, show you that this </a:t>
            </a:r>
            <a:r>
              <a:rPr lang="en-US" dirty="0" err="1"/>
              <a:t>uncho­sen</a:t>
            </a:r>
            <a:r>
              <a:rPr lang="en-US" dirty="0"/>
              <a:t> box does not have the prize, and offer you to trade your chosen box for the unopened </a:t>
            </a:r>
            <a:r>
              <a:rPr lang="en-US" dirty="0" err="1"/>
              <a:t>unchosen</a:t>
            </a:r>
            <a:r>
              <a:rPr lang="en-US" dirty="0"/>
              <a:t> box. The computer will make its decision whether to open a box and offer you a switch with the goal of minimizing the likelihood that you get the prize. For example, if you were to choose box X, the computer might decide to open one of the two other boxes (e.g. Y), show you it’s empty, and offer you the opportunity to switch your choice from X to Z. </a:t>
            </a:r>
          </a:p>
          <a:p>
            <a:pPr marL="0" indent="0">
              <a:buNone/>
            </a:pPr>
            <a:r>
              <a:rPr lang="en-US" dirty="0"/>
              <a:t> </a:t>
            </a:r>
          </a:p>
          <a:p>
            <a:pPr marL="0" indent="0">
              <a:buNone/>
            </a:pPr>
            <a:r>
              <a:rPr lang="en-US" dirty="0"/>
              <a:t>A student who participated in the study picked box Y. The computer then opened box Z, showed the student it was empty, and offered the student to trade box Y (which the student originally chose) for box X (the remaining unopened, </a:t>
            </a:r>
            <a:r>
              <a:rPr lang="en-US" dirty="0" err="1"/>
              <a:t>unchosen</a:t>
            </a:r>
            <a:r>
              <a:rPr lang="en-US" dirty="0"/>
              <a:t> box). </a:t>
            </a:r>
          </a:p>
          <a:p>
            <a:pPr marL="0" indent="0">
              <a:buNone/>
            </a:pPr>
            <a:endParaRPr lang="en-US" dirty="0"/>
          </a:p>
        </p:txBody>
      </p:sp>
    </p:spTree>
    <p:extLst>
      <p:ext uri="{BB962C8B-B14F-4D97-AF65-F5344CB8AC3E}">
        <p14:creationId xmlns:p14="http://schemas.microsoft.com/office/powerpoint/2010/main" val="7550600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1">
              <a:lumMod val="20000"/>
              <a:lumOff val="80000"/>
            </a:schemeClr>
          </a:solidFill>
        </p:spPr>
        <p:txBody>
          <a:bodyPr>
            <a:normAutofit/>
          </a:bodyPr>
          <a:lstStyle/>
          <a:p>
            <a:r>
              <a:rPr lang="en-US" dirty="0" smtClean="0"/>
              <a:t>Problem </a:t>
            </a:r>
            <a:r>
              <a:rPr lang="en-US" dirty="0"/>
              <a:t>6</a:t>
            </a:r>
            <a:r>
              <a:rPr lang="en-US" dirty="0" smtClean="0"/>
              <a:t>: Connect the Dots</a:t>
            </a:r>
            <a:endParaRPr lang="en-US" dirty="0"/>
          </a:p>
        </p:txBody>
      </p:sp>
      <p:sp>
        <p:nvSpPr>
          <p:cNvPr id="4" name="Content Placeholder 3"/>
          <p:cNvSpPr>
            <a:spLocks noGrp="1"/>
          </p:cNvSpPr>
          <p:nvPr>
            <p:ph idx="1"/>
          </p:nvPr>
        </p:nvSpPr>
        <p:spPr/>
        <p:txBody>
          <a:bodyPr/>
          <a:lstStyle/>
          <a:p>
            <a:r>
              <a:rPr lang="en-US" dirty="0"/>
              <a:t>Without lifting your pencil (or pen) from </a:t>
            </a:r>
            <a:r>
              <a:rPr lang="en-US" dirty="0" smtClean="0"/>
              <a:t>a piece of </a:t>
            </a:r>
            <a:r>
              <a:rPr lang="en-US" dirty="0"/>
              <a:t>paper, draw four (and only four) straight lines that connect all nine dots shown here: </a:t>
            </a:r>
          </a:p>
          <a:p>
            <a:pPr marL="0" indent="0">
              <a:buNone/>
            </a:pP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4038600"/>
            <a:ext cx="2057400" cy="2107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47197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00200"/>
            <a:ext cx="8229600" cy="4525963"/>
          </a:xfrm>
        </p:spPr>
        <p:txBody>
          <a:bodyPr/>
          <a:lstStyle/>
          <a:p>
            <a:r>
              <a:rPr lang="en-US" dirty="0" smtClean="0"/>
              <a:t>Ponzi scheme cracks in </a:t>
            </a:r>
            <a:r>
              <a:rPr lang="en-US" dirty="0" smtClean="0"/>
              <a:t>2008—Bernie Madoff</a:t>
            </a:r>
            <a:endParaRPr lang="en-US" dirty="0" smtClean="0"/>
          </a:p>
          <a:p>
            <a:r>
              <a:rPr lang="en-US" dirty="0" smtClean="0"/>
              <a:t>Why did nobody notice earlier?</a:t>
            </a:r>
          </a:p>
          <a:p>
            <a:r>
              <a:rPr lang="en-US" dirty="0" smtClean="0"/>
              <a:t>Bounded awareness</a:t>
            </a:r>
          </a:p>
          <a:p>
            <a:pPr lvl="1"/>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2962263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1">
              <a:lumMod val="20000"/>
              <a:lumOff val="80000"/>
            </a:schemeClr>
          </a:solidFill>
        </p:spPr>
        <p:txBody>
          <a:bodyPr>
            <a:normAutofit/>
          </a:bodyPr>
          <a:lstStyle/>
          <a:p>
            <a:r>
              <a:rPr lang="en-US" dirty="0" smtClean="0"/>
              <a:t>Problem 4: Connect the Dots</a:t>
            </a:r>
            <a:endParaRPr lang="en-US" dirty="0"/>
          </a:p>
        </p:txBody>
      </p:sp>
      <p:sp>
        <p:nvSpPr>
          <p:cNvPr id="2" name="Text Placeholder 1"/>
          <p:cNvSpPr>
            <a:spLocks noGrp="1"/>
          </p:cNvSpPr>
          <p:nvPr>
            <p:ph type="body" idx="1"/>
          </p:nvPr>
        </p:nvSpPr>
        <p:spPr/>
        <p:txBody>
          <a:bodyPr/>
          <a:lstStyle/>
          <a:p>
            <a:r>
              <a:rPr lang="en-US" dirty="0" smtClean="0"/>
              <a:t>What Most People Do</a:t>
            </a:r>
            <a:endParaRPr lang="en-US" dirty="0"/>
          </a:p>
        </p:txBody>
      </p:sp>
      <p:sp>
        <p:nvSpPr>
          <p:cNvPr id="6" name="Text Placeholder 5"/>
          <p:cNvSpPr>
            <a:spLocks noGrp="1"/>
          </p:cNvSpPr>
          <p:nvPr>
            <p:ph type="body" sz="quarter" idx="3"/>
          </p:nvPr>
        </p:nvSpPr>
        <p:spPr/>
        <p:txBody>
          <a:bodyPr/>
          <a:lstStyle/>
          <a:p>
            <a:r>
              <a:rPr lang="en-US" dirty="0" smtClean="0"/>
              <a:t>The Correct Solution</a:t>
            </a:r>
            <a:endParaRPr lang="en-US" dirty="0"/>
          </a:p>
        </p:txBody>
      </p:sp>
      <p:pic>
        <p:nvPicPr>
          <p:cNvPr id="3074" name="Picture 2"/>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57200" y="2667000"/>
            <a:ext cx="3047619" cy="1114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Grp="1" noChangeAspect="1" noChangeArrowheads="1"/>
          </p:cNvPicPr>
          <p:nvPr>
            <p:ph sz="quarter" idx="4"/>
          </p:nvPr>
        </p:nvPicPr>
        <p:blipFill>
          <a:blip r:embed="rId4">
            <a:extLst>
              <a:ext uri="{28A0092B-C50C-407E-A947-70E740481C1C}">
                <a14:useLocalDpi xmlns:a14="http://schemas.microsoft.com/office/drawing/2010/main" val="0"/>
              </a:ext>
            </a:extLst>
          </a:blip>
          <a:srcRect/>
          <a:stretch>
            <a:fillRect/>
          </a:stretch>
        </p:blipFill>
        <p:spPr bwMode="auto">
          <a:xfrm>
            <a:off x="5105400" y="2667000"/>
            <a:ext cx="2392068" cy="2459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56442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5105</Words>
  <Application>Microsoft Office PowerPoint</Application>
  <PresentationFormat>On-screen Show (4:3)</PresentationFormat>
  <Paragraphs>286</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Judgment in Managerial Decision Making 8e   Chapter 4 Bounded Awareness</vt:lpstr>
      <vt:lpstr>Problem 1: Role-Playing Exercise</vt:lpstr>
      <vt:lpstr>Problem 2: Pick a Winner</vt:lpstr>
      <vt:lpstr>Problem 3: Acquiring a Company</vt:lpstr>
      <vt:lpstr>Problem 4: Role Playing Exercise</vt:lpstr>
      <vt:lpstr>Problem 5: Pick a Winner</vt:lpstr>
      <vt:lpstr>Problem 6: Connect the Dots</vt:lpstr>
      <vt:lpstr>PowerPoint Presentation</vt:lpstr>
      <vt:lpstr>Problem 4: Connect the Dots</vt:lpstr>
      <vt:lpstr>Forms of Bounded Awareness</vt:lpstr>
      <vt:lpstr>Inattentional Blindness</vt:lpstr>
      <vt:lpstr>Change Blindness</vt:lpstr>
      <vt:lpstr>Focalism and the Focusing Illusion</vt:lpstr>
      <vt:lpstr>Bounded Awareness in Groups</vt:lpstr>
      <vt:lpstr>Bounded Awareness in Strategic Settings</vt:lpstr>
      <vt:lpstr>Multiparty Ultimatum Games</vt:lpstr>
      <vt:lpstr>What Do People Actually Do?</vt:lpstr>
      <vt:lpstr>The Monty Hall Game</vt:lpstr>
      <vt:lpstr>What Do People Actually Do?</vt:lpstr>
      <vt:lpstr>Problem 3: Acquiring a Company </vt:lpstr>
      <vt:lpstr>What Do People Actually Do?</vt:lpstr>
      <vt:lpstr>More Bounded Awareness</vt:lpstr>
    </vt:vector>
  </TitlesOfParts>
  <Company>Haas Computing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Managerial Decision Making</dc:title>
  <dc:creator>techie</dc:creator>
  <cp:lastModifiedBy>WileyService</cp:lastModifiedBy>
  <cp:revision>110</cp:revision>
  <dcterms:created xsi:type="dcterms:W3CDTF">2012-05-22T06:14:36Z</dcterms:created>
  <dcterms:modified xsi:type="dcterms:W3CDTF">2012-09-11T21:17:00Z</dcterms:modified>
</cp:coreProperties>
</file>